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2"/>
  </p:notesMasterIdLst>
  <p:sldIdLst>
    <p:sldId id="278" r:id="rId2"/>
    <p:sldId id="279" r:id="rId3"/>
    <p:sldId id="280" r:id="rId4"/>
    <p:sldId id="315" r:id="rId5"/>
    <p:sldId id="281" r:id="rId6"/>
    <p:sldId id="282" r:id="rId7"/>
    <p:sldId id="283" r:id="rId8"/>
    <p:sldId id="302" r:id="rId9"/>
    <p:sldId id="303" r:id="rId10"/>
    <p:sldId id="304" r:id="rId11"/>
    <p:sldId id="305" r:id="rId12"/>
    <p:sldId id="306" r:id="rId13"/>
    <p:sldId id="307" r:id="rId14"/>
    <p:sldId id="308" r:id="rId15"/>
    <p:sldId id="309" r:id="rId16"/>
    <p:sldId id="310" r:id="rId17"/>
    <p:sldId id="311" r:id="rId18"/>
    <p:sldId id="312" r:id="rId19"/>
    <p:sldId id="313" r:id="rId20"/>
    <p:sldId id="314" r:id="rId21"/>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2A8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s-ES"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2B43A0C-3CF3-410A-A9AA-440E91A15119}" type="datetimeFigureOut">
              <a:rPr lang="es-ES"/>
              <a:pPr>
                <a:defRPr/>
              </a:pPr>
              <a:t>25/02/2018</a:t>
            </a:fld>
            <a:endParaRPr lang="es-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s-ES"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AE42FF8-1070-4B86-B29D-4C702C9C7F4D}" type="slidenum">
              <a:rPr lang="es-ES"/>
              <a:pPr>
                <a:defRPr/>
              </a:pPr>
              <a:t>‹Nº›</a:t>
            </a:fld>
            <a:endParaRPr lang="es-E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12167913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38965266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14105974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6183481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20267780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32453924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36992862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42365427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25151346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15524408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3804411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2997342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32488471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3799371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3956111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2961885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22029409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24367268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5908596-C987-4499-9083-FE99343136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C65C9A-84E8-4F3C-9882-0C7E62585EDA}" type="slidenum">
              <a:rPr kumimoji="0" lang="es-E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s-ES" altLang="es-E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6627" name="Rectangle 2">
            <a:extLst>
              <a:ext uri="{FF2B5EF4-FFF2-40B4-BE49-F238E27FC236}">
                <a16:creationId xmlns:a16="http://schemas.microsoft.com/office/drawing/2014/main" id="{1F7D069B-3240-4F80-9293-5BB1A494C70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57E47E2-3E3A-4DAE-BD00-2E9A92C6A8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 dirty="0"/>
          </a:p>
        </p:txBody>
      </p:sp>
    </p:spTree>
    <p:extLst>
      <p:ext uri="{BB962C8B-B14F-4D97-AF65-F5344CB8AC3E}">
        <p14:creationId xmlns:p14="http://schemas.microsoft.com/office/powerpoint/2010/main" val="3055525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p>
        </p:txBody>
      </p:sp>
      <p:sp>
        <p:nvSpPr>
          <p:cNvPr id="4" name="Rectangle 4">
            <a:extLst>
              <a:ext uri="{FF2B5EF4-FFF2-40B4-BE49-F238E27FC236}">
                <a16:creationId xmlns:a16="http://schemas.microsoft.com/office/drawing/2014/main" id="{E0DE8BAE-9567-4D46-97C2-EA82EF860FA0}"/>
              </a:ext>
            </a:extLst>
          </p:cNvPr>
          <p:cNvSpPr>
            <a:spLocks noGrp="1" noChangeArrowheads="1"/>
          </p:cNvSpPr>
          <p:nvPr>
            <p:ph type="dt" sz="half" idx="10"/>
          </p:nvPr>
        </p:nvSpPr>
        <p:spPr>
          <a:ln/>
        </p:spPr>
        <p:txBody>
          <a:bodyPr/>
          <a:lstStyle>
            <a:lvl1pPr>
              <a:defRPr/>
            </a:lvl1pPr>
          </a:lstStyle>
          <a:p>
            <a:pPr>
              <a:defRPr/>
            </a:pPr>
            <a:fld id="{C8918B93-593E-42F1-8768-F121F92B43D4}" type="datetime1">
              <a:rPr lang="es-ES"/>
              <a:pPr>
                <a:defRPr/>
              </a:pPr>
              <a:t>25/02/2018</a:t>
            </a:fld>
            <a:endParaRPr lang="es-ES" dirty="0"/>
          </a:p>
        </p:txBody>
      </p:sp>
      <p:sp>
        <p:nvSpPr>
          <p:cNvPr id="5" name="Rectangle 5">
            <a:extLst>
              <a:ext uri="{FF2B5EF4-FFF2-40B4-BE49-F238E27FC236}">
                <a16:creationId xmlns:a16="http://schemas.microsoft.com/office/drawing/2014/main" id="{DADA94F0-8D95-41D7-B53C-F45527243CA5}"/>
              </a:ext>
            </a:extLst>
          </p:cNvPr>
          <p:cNvSpPr>
            <a:spLocks noGrp="1" noChangeArrowheads="1"/>
          </p:cNvSpPr>
          <p:nvPr>
            <p:ph type="ftr" sz="quarter" idx="11"/>
          </p:nvPr>
        </p:nvSpPr>
        <p:spPr>
          <a:ln/>
        </p:spPr>
        <p:txBody>
          <a:bodyPr/>
          <a:lstStyle>
            <a:lvl1pPr>
              <a:defRPr/>
            </a:lvl1pPr>
          </a:lstStyle>
          <a:p>
            <a:pPr>
              <a:defRPr/>
            </a:pPr>
            <a:r>
              <a:rPr lang="es-ES" dirty="0"/>
              <a:t>Clara Isabel Muñoz</a:t>
            </a:r>
          </a:p>
        </p:txBody>
      </p:sp>
      <p:sp>
        <p:nvSpPr>
          <p:cNvPr id="6" name="Rectangle 6">
            <a:extLst>
              <a:ext uri="{FF2B5EF4-FFF2-40B4-BE49-F238E27FC236}">
                <a16:creationId xmlns:a16="http://schemas.microsoft.com/office/drawing/2014/main" id="{25982511-19D4-4D30-9C0A-A178D37B1774}"/>
              </a:ext>
            </a:extLst>
          </p:cNvPr>
          <p:cNvSpPr>
            <a:spLocks noGrp="1" noChangeArrowheads="1"/>
          </p:cNvSpPr>
          <p:nvPr>
            <p:ph type="sldNum" sz="quarter" idx="12"/>
          </p:nvPr>
        </p:nvSpPr>
        <p:spPr>
          <a:ln/>
        </p:spPr>
        <p:txBody>
          <a:bodyPr/>
          <a:lstStyle>
            <a:lvl1pPr>
              <a:defRPr/>
            </a:lvl1pPr>
          </a:lstStyle>
          <a:p>
            <a:fld id="{BBEBCE3F-C88E-40C5-AA19-0E07EC4E6E31}" type="slidenum">
              <a:rPr lang="es-ES_tradnl" altLang="es-ES"/>
              <a:pPr/>
              <a:t>‹Nº›</a:t>
            </a:fld>
            <a:endParaRPr lang="es-ES_tradnl" altLang="es-ES" dirty="0"/>
          </a:p>
        </p:txBody>
      </p:sp>
    </p:spTree>
    <p:extLst>
      <p:ext uri="{BB962C8B-B14F-4D97-AF65-F5344CB8AC3E}">
        <p14:creationId xmlns:p14="http://schemas.microsoft.com/office/powerpoint/2010/main" val="1720477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a:extLst>
              <a:ext uri="{FF2B5EF4-FFF2-40B4-BE49-F238E27FC236}">
                <a16:creationId xmlns:a16="http://schemas.microsoft.com/office/drawing/2014/main" id="{B63D3445-3856-476B-AA0D-84C82E67F466}"/>
              </a:ext>
            </a:extLst>
          </p:cNvPr>
          <p:cNvSpPr>
            <a:spLocks noGrp="1" noChangeArrowheads="1"/>
          </p:cNvSpPr>
          <p:nvPr>
            <p:ph type="dt" sz="half" idx="10"/>
          </p:nvPr>
        </p:nvSpPr>
        <p:spPr>
          <a:ln/>
        </p:spPr>
        <p:txBody>
          <a:bodyPr/>
          <a:lstStyle>
            <a:lvl1pPr>
              <a:defRPr/>
            </a:lvl1pPr>
          </a:lstStyle>
          <a:p>
            <a:pPr>
              <a:defRPr/>
            </a:pPr>
            <a:fld id="{63DC1A87-7AC6-47F5-B5E9-271DC3E200CE}" type="datetime1">
              <a:rPr lang="es-ES"/>
              <a:pPr>
                <a:defRPr/>
              </a:pPr>
              <a:t>25/02/2018</a:t>
            </a:fld>
            <a:endParaRPr lang="es-ES" dirty="0"/>
          </a:p>
        </p:txBody>
      </p:sp>
      <p:sp>
        <p:nvSpPr>
          <p:cNvPr id="5" name="Rectangle 5">
            <a:extLst>
              <a:ext uri="{FF2B5EF4-FFF2-40B4-BE49-F238E27FC236}">
                <a16:creationId xmlns:a16="http://schemas.microsoft.com/office/drawing/2014/main" id="{469D537D-94A9-4627-998D-C3B860829E89}"/>
              </a:ext>
            </a:extLst>
          </p:cNvPr>
          <p:cNvSpPr>
            <a:spLocks noGrp="1" noChangeArrowheads="1"/>
          </p:cNvSpPr>
          <p:nvPr>
            <p:ph type="ftr" sz="quarter" idx="11"/>
          </p:nvPr>
        </p:nvSpPr>
        <p:spPr>
          <a:ln/>
        </p:spPr>
        <p:txBody>
          <a:bodyPr/>
          <a:lstStyle>
            <a:lvl1pPr>
              <a:defRPr/>
            </a:lvl1pPr>
          </a:lstStyle>
          <a:p>
            <a:pPr>
              <a:defRPr/>
            </a:pPr>
            <a:r>
              <a:rPr lang="es-ES" dirty="0"/>
              <a:t>Clara Isabel Muñoz</a:t>
            </a:r>
          </a:p>
        </p:txBody>
      </p:sp>
      <p:sp>
        <p:nvSpPr>
          <p:cNvPr id="6" name="Rectangle 6">
            <a:extLst>
              <a:ext uri="{FF2B5EF4-FFF2-40B4-BE49-F238E27FC236}">
                <a16:creationId xmlns:a16="http://schemas.microsoft.com/office/drawing/2014/main" id="{579005B3-16CF-433C-BAF0-63EC8B0095DC}"/>
              </a:ext>
            </a:extLst>
          </p:cNvPr>
          <p:cNvSpPr>
            <a:spLocks noGrp="1" noChangeArrowheads="1"/>
          </p:cNvSpPr>
          <p:nvPr>
            <p:ph type="sldNum" sz="quarter" idx="12"/>
          </p:nvPr>
        </p:nvSpPr>
        <p:spPr>
          <a:ln/>
        </p:spPr>
        <p:txBody>
          <a:bodyPr/>
          <a:lstStyle>
            <a:lvl1pPr>
              <a:defRPr/>
            </a:lvl1pPr>
          </a:lstStyle>
          <a:p>
            <a:fld id="{E3713147-6F61-4B54-9D5E-CB8B7FC01E66}" type="slidenum">
              <a:rPr lang="es-ES_tradnl" altLang="es-ES"/>
              <a:pPr/>
              <a:t>‹Nº›</a:t>
            </a:fld>
            <a:endParaRPr lang="es-ES_tradnl" altLang="es-ES" dirty="0"/>
          </a:p>
        </p:txBody>
      </p:sp>
    </p:spTree>
    <p:extLst>
      <p:ext uri="{BB962C8B-B14F-4D97-AF65-F5344CB8AC3E}">
        <p14:creationId xmlns:p14="http://schemas.microsoft.com/office/powerpoint/2010/main" val="311290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a:extLst>
              <a:ext uri="{FF2B5EF4-FFF2-40B4-BE49-F238E27FC236}">
                <a16:creationId xmlns:a16="http://schemas.microsoft.com/office/drawing/2014/main" id="{486D0471-ACCC-467E-A545-95883022E87B}"/>
              </a:ext>
            </a:extLst>
          </p:cNvPr>
          <p:cNvSpPr>
            <a:spLocks noGrp="1" noChangeArrowheads="1"/>
          </p:cNvSpPr>
          <p:nvPr>
            <p:ph type="dt" sz="half" idx="10"/>
          </p:nvPr>
        </p:nvSpPr>
        <p:spPr>
          <a:ln/>
        </p:spPr>
        <p:txBody>
          <a:bodyPr/>
          <a:lstStyle>
            <a:lvl1pPr>
              <a:defRPr/>
            </a:lvl1pPr>
          </a:lstStyle>
          <a:p>
            <a:pPr>
              <a:defRPr/>
            </a:pPr>
            <a:fld id="{3E13FAB8-69E3-4385-A369-AD5FCC8A25B6}" type="datetime1">
              <a:rPr lang="es-ES"/>
              <a:pPr>
                <a:defRPr/>
              </a:pPr>
              <a:t>25/02/2018</a:t>
            </a:fld>
            <a:endParaRPr lang="es-ES" dirty="0"/>
          </a:p>
        </p:txBody>
      </p:sp>
      <p:sp>
        <p:nvSpPr>
          <p:cNvPr id="5" name="Rectangle 5">
            <a:extLst>
              <a:ext uri="{FF2B5EF4-FFF2-40B4-BE49-F238E27FC236}">
                <a16:creationId xmlns:a16="http://schemas.microsoft.com/office/drawing/2014/main" id="{D09743D8-597D-4C13-80D1-F50544BC1F0B}"/>
              </a:ext>
            </a:extLst>
          </p:cNvPr>
          <p:cNvSpPr>
            <a:spLocks noGrp="1" noChangeArrowheads="1"/>
          </p:cNvSpPr>
          <p:nvPr>
            <p:ph type="ftr" sz="quarter" idx="11"/>
          </p:nvPr>
        </p:nvSpPr>
        <p:spPr>
          <a:ln/>
        </p:spPr>
        <p:txBody>
          <a:bodyPr/>
          <a:lstStyle>
            <a:lvl1pPr>
              <a:defRPr/>
            </a:lvl1pPr>
          </a:lstStyle>
          <a:p>
            <a:pPr>
              <a:defRPr/>
            </a:pPr>
            <a:r>
              <a:rPr lang="es-ES" dirty="0"/>
              <a:t>Clara Isabel Muñoz</a:t>
            </a:r>
          </a:p>
        </p:txBody>
      </p:sp>
      <p:sp>
        <p:nvSpPr>
          <p:cNvPr id="6" name="Rectangle 6">
            <a:extLst>
              <a:ext uri="{FF2B5EF4-FFF2-40B4-BE49-F238E27FC236}">
                <a16:creationId xmlns:a16="http://schemas.microsoft.com/office/drawing/2014/main" id="{150017D6-790E-4495-81E9-923F89273B14}"/>
              </a:ext>
            </a:extLst>
          </p:cNvPr>
          <p:cNvSpPr>
            <a:spLocks noGrp="1" noChangeArrowheads="1"/>
          </p:cNvSpPr>
          <p:nvPr>
            <p:ph type="sldNum" sz="quarter" idx="12"/>
          </p:nvPr>
        </p:nvSpPr>
        <p:spPr>
          <a:ln/>
        </p:spPr>
        <p:txBody>
          <a:bodyPr/>
          <a:lstStyle>
            <a:lvl1pPr>
              <a:defRPr/>
            </a:lvl1pPr>
          </a:lstStyle>
          <a:p>
            <a:fld id="{2DF428EB-56D9-498B-ACFE-08005ED82B67}" type="slidenum">
              <a:rPr lang="es-ES_tradnl" altLang="es-ES"/>
              <a:pPr/>
              <a:t>‹Nº›</a:t>
            </a:fld>
            <a:endParaRPr lang="es-ES_tradnl" altLang="es-ES" dirty="0"/>
          </a:p>
        </p:txBody>
      </p:sp>
    </p:spTree>
    <p:extLst>
      <p:ext uri="{BB962C8B-B14F-4D97-AF65-F5344CB8AC3E}">
        <p14:creationId xmlns:p14="http://schemas.microsoft.com/office/powerpoint/2010/main" val="3174558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a:extLst>
              <a:ext uri="{FF2B5EF4-FFF2-40B4-BE49-F238E27FC236}">
                <a16:creationId xmlns:a16="http://schemas.microsoft.com/office/drawing/2014/main" id="{612BAE7C-B4FC-49A0-BFBA-D783DAA8AD8B}"/>
              </a:ext>
            </a:extLst>
          </p:cNvPr>
          <p:cNvSpPr>
            <a:spLocks noGrp="1" noChangeArrowheads="1"/>
          </p:cNvSpPr>
          <p:nvPr>
            <p:ph type="dt" sz="half" idx="10"/>
          </p:nvPr>
        </p:nvSpPr>
        <p:spPr>
          <a:ln/>
        </p:spPr>
        <p:txBody>
          <a:bodyPr/>
          <a:lstStyle>
            <a:lvl1pPr>
              <a:defRPr/>
            </a:lvl1pPr>
          </a:lstStyle>
          <a:p>
            <a:pPr>
              <a:defRPr/>
            </a:pPr>
            <a:fld id="{9CAFEE9A-EFAC-49F4-8702-B87FBD2C0400}" type="datetime1">
              <a:rPr lang="es-ES"/>
              <a:pPr>
                <a:defRPr/>
              </a:pPr>
              <a:t>25/02/2018</a:t>
            </a:fld>
            <a:endParaRPr lang="es-ES" dirty="0"/>
          </a:p>
        </p:txBody>
      </p:sp>
      <p:sp>
        <p:nvSpPr>
          <p:cNvPr id="5" name="Rectangle 5">
            <a:extLst>
              <a:ext uri="{FF2B5EF4-FFF2-40B4-BE49-F238E27FC236}">
                <a16:creationId xmlns:a16="http://schemas.microsoft.com/office/drawing/2014/main" id="{308AD6EB-6CCB-4CA6-9068-5F9D1B77E402}"/>
              </a:ext>
            </a:extLst>
          </p:cNvPr>
          <p:cNvSpPr>
            <a:spLocks noGrp="1" noChangeArrowheads="1"/>
          </p:cNvSpPr>
          <p:nvPr>
            <p:ph type="ftr" sz="quarter" idx="11"/>
          </p:nvPr>
        </p:nvSpPr>
        <p:spPr>
          <a:ln/>
        </p:spPr>
        <p:txBody>
          <a:bodyPr/>
          <a:lstStyle>
            <a:lvl1pPr>
              <a:defRPr/>
            </a:lvl1pPr>
          </a:lstStyle>
          <a:p>
            <a:pPr>
              <a:defRPr/>
            </a:pPr>
            <a:r>
              <a:rPr lang="es-ES" dirty="0"/>
              <a:t>Clara Isabel Muñoz</a:t>
            </a:r>
          </a:p>
        </p:txBody>
      </p:sp>
      <p:sp>
        <p:nvSpPr>
          <p:cNvPr id="6" name="Rectangle 6">
            <a:extLst>
              <a:ext uri="{FF2B5EF4-FFF2-40B4-BE49-F238E27FC236}">
                <a16:creationId xmlns:a16="http://schemas.microsoft.com/office/drawing/2014/main" id="{5B36609F-BB67-458B-B719-D0FA7E415EC8}"/>
              </a:ext>
            </a:extLst>
          </p:cNvPr>
          <p:cNvSpPr>
            <a:spLocks noGrp="1" noChangeArrowheads="1"/>
          </p:cNvSpPr>
          <p:nvPr>
            <p:ph type="sldNum" sz="quarter" idx="12"/>
          </p:nvPr>
        </p:nvSpPr>
        <p:spPr>
          <a:ln/>
        </p:spPr>
        <p:txBody>
          <a:bodyPr/>
          <a:lstStyle>
            <a:lvl1pPr>
              <a:defRPr/>
            </a:lvl1pPr>
          </a:lstStyle>
          <a:p>
            <a:fld id="{BB0AE7F4-8A7B-4102-A2AF-8970A5E7EFA2}" type="slidenum">
              <a:rPr lang="es-ES_tradnl" altLang="es-ES"/>
              <a:pPr/>
              <a:t>‹Nº›</a:t>
            </a:fld>
            <a:endParaRPr lang="es-ES_tradnl" altLang="es-ES" dirty="0"/>
          </a:p>
        </p:txBody>
      </p:sp>
    </p:spTree>
    <p:extLst>
      <p:ext uri="{BB962C8B-B14F-4D97-AF65-F5344CB8AC3E}">
        <p14:creationId xmlns:p14="http://schemas.microsoft.com/office/powerpoint/2010/main" val="79881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a:extLst>
              <a:ext uri="{FF2B5EF4-FFF2-40B4-BE49-F238E27FC236}">
                <a16:creationId xmlns:a16="http://schemas.microsoft.com/office/drawing/2014/main" id="{02BF7AA7-726D-4A17-BCA4-F1D992784482}"/>
              </a:ext>
            </a:extLst>
          </p:cNvPr>
          <p:cNvSpPr>
            <a:spLocks noGrp="1" noChangeArrowheads="1"/>
          </p:cNvSpPr>
          <p:nvPr>
            <p:ph type="dt" sz="half" idx="10"/>
          </p:nvPr>
        </p:nvSpPr>
        <p:spPr>
          <a:ln/>
        </p:spPr>
        <p:txBody>
          <a:bodyPr/>
          <a:lstStyle>
            <a:lvl1pPr>
              <a:defRPr/>
            </a:lvl1pPr>
          </a:lstStyle>
          <a:p>
            <a:pPr>
              <a:defRPr/>
            </a:pPr>
            <a:fld id="{F80C1223-BC4A-430B-B0CF-6C75F6FABA9F}" type="datetime1">
              <a:rPr lang="es-ES"/>
              <a:pPr>
                <a:defRPr/>
              </a:pPr>
              <a:t>25/02/2018</a:t>
            </a:fld>
            <a:endParaRPr lang="es-ES" dirty="0"/>
          </a:p>
        </p:txBody>
      </p:sp>
      <p:sp>
        <p:nvSpPr>
          <p:cNvPr id="5" name="Rectangle 5">
            <a:extLst>
              <a:ext uri="{FF2B5EF4-FFF2-40B4-BE49-F238E27FC236}">
                <a16:creationId xmlns:a16="http://schemas.microsoft.com/office/drawing/2014/main" id="{B0566F1A-5424-423A-9133-C83B8213B506}"/>
              </a:ext>
            </a:extLst>
          </p:cNvPr>
          <p:cNvSpPr>
            <a:spLocks noGrp="1" noChangeArrowheads="1"/>
          </p:cNvSpPr>
          <p:nvPr>
            <p:ph type="ftr" sz="quarter" idx="11"/>
          </p:nvPr>
        </p:nvSpPr>
        <p:spPr>
          <a:ln/>
        </p:spPr>
        <p:txBody>
          <a:bodyPr/>
          <a:lstStyle>
            <a:lvl1pPr>
              <a:defRPr/>
            </a:lvl1pPr>
          </a:lstStyle>
          <a:p>
            <a:pPr>
              <a:defRPr/>
            </a:pPr>
            <a:r>
              <a:rPr lang="es-ES" dirty="0"/>
              <a:t>Clara Isabel Muñoz</a:t>
            </a:r>
          </a:p>
        </p:txBody>
      </p:sp>
      <p:sp>
        <p:nvSpPr>
          <p:cNvPr id="6" name="Rectangle 6">
            <a:extLst>
              <a:ext uri="{FF2B5EF4-FFF2-40B4-BE49-F238E27FC236}">
                <a16:creationId xmlns:a16="http://schemas.microsoft.com/office/drawing/2014/main" id="{1C5D39AA-6714-465C-817E-31E4980A161B}"/>
              </a:ext>
            </a:extLst>
          </p:cNvPr>
          <p:cNvSpPr>
            <a:spLocks noGrp="1" noChangeArrowheads="1"/>
          </p:cNvSpPr>
          <p:nvPr>
            <p:ph type="sldNum" sz="quarter" idx="12"/>
          </p:nvPr>
        </p:nvSpPr>
        <p:spPr>
          <a:ln/>
        </p:spPr>
        <p:txBody>
          <a:bodyPr/>
          <a:lstStyle>
            <a:lvl1pPr>
              <a:defRPr/>
            </a:lvl1pPr>
          </a:lstStyle>
          <a:p>
            <a:fld id="{B23395CD-56DC-4508-B9A4-26425E745093}" type="slidenum">
              <a:rPr lang="es-ES_tradnl" altLang="es-ES"/>
              <a:pPr/>
              <a:t>‹Nº›</a:t>
            </a:fld>
            <a:endParaRPr lang="es-ES_tradnl" altLang="es-ES" dirty="0"/>
          </a:p>
        </p:txBody>
      </p:sp>
    </p:spTree>
    <p:extLst>
      <p:ext uri="{BB962C8B-B14F-4D97-AF65-F5344CB8AC3E}">
        <p14:creationId xmlns:p14="http://schemas.microsoft.com/office/powerpoint/2010/main" val="327585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4">
            <a:extLst>
              <a:ext uri="{FF2B5EF4-FFF2-40B4-BE49-F238E27FC236}">
                <a16:creationId xmlns:a16="http://schemas.microsoft.com/office/drawing/2014/main" id="{2F3ADE18-EABD-4FBD-AA9C-B06593117458}"/>
              </a:ext>
            </a:extLst>
          </p:cNvPr>
          <p:cNvSpPr>
            <a:spLocks noGrp="1" noChangeArrowheads="1"/>
          </p:cNvSpPr>
          <p:nvPr>
            <p:ph type="dt" sz="half" idx="10"/>
          </p:nvPr>
        </p:nvSpPr>
        <p:spPr>
          <a:ln/>
        </p:spPr>
        <p:txBody>
          <a:bodyPr/>
          <a:lstStyle>
            <a:lvl1pPr>
              <a:defRPr/>
            </a:lvl1pPr>
          </a:lstStyle>
          <a:p>
            <a:pPr>
              <a:defRPr/>
            </a:pPr>
            <a:fld id="{379BB584-973A-4915-809C-2F6154B6DA1A}" type="datetime1">
              <a:rPr lang="es-ES"/>
              <a:pPr>
                <a:defRPr/>
              </a:pPr>
              <a:t>25/02/2018</a:t>
            </a:fld>
            <a:endParaRPr lang="es-ES" dirty="0"/>
          </a:p>
        </p:txBody>
      </p:sp>
      <p:sp>
        <p:nvSpPr>
          <p:cNvPr id="6" name="Rectangle 5">
            <a:extLst>
              <a:ext uri="{FF2B5EF4-FFF2-40B4-BE49-F238E27FC236}">
                <a16:creationId xmlns:a16="http://schemas.microsoft.com/office/drawing/2014/main" id="{B9A61C68-0470-473C-A432-A4FE552537DE}"/>
              </a:ext>
            </a:extLst>
          </p:cNvPr>
          <p:cNvSpPr>
            <a:spLocks noGrp="1" noChangeArrowheads="1"/>
          </p:cNvSpPr>
          <p:nvPr>
            <p:ph type="ftr" sz="quarter" idx="11"/>
          </p:nvPr>
        </p:nvSpPr>
        <p:spPr>
          <a:ln/>
        </p:spPr>
        <p:txBody>
          <a:bodyPr/>
          <a:lstStyle>
            <a:lvl1pPr>
              <a:defRPr/>
            </a:lvl1pPr>
          </a:lstStyle>
          <a:p>
            <a:pPr>
              <a:defRPr/>
            </a:pPr>
            <a:r>
              <a:rPr lang="es-ES" dirty="0"/>
              <a:t>Clara Isabel Muñoz</a:t>
            </a:r>
          </a:p>
        </p:txBody>
      </p:sp>
      <p:sp>
        <p:nvSpPr>
          <p:cNvPr id="7" name="Rectangle 6">
            <a:extLst>
              <a:ext uri="{FF2B5EF4-FFF2-40B4-BE49-F238E27FC236}">
                <a16:creationId xmlns:a16="http://schemas.microsoft.com/office/drawing/2014/main" id="{02237026-E9F7-4EBE-9B1E-C9201DB6955C}"/>
              </a:ext>
            </a:extLst>
          </p:cNvPr>
          <p:cNvSpPr>
            <a:spLocks noGrp="1" noChangeArrowheads="1"/>
          </p:cNvSpPr>
          <p:nvPr>
            <p:ph type="sldNum" sz="quarter" idx="12"/>
          </p:nvPr>
        </p:nvSpPr>
        <p:spPr>
          <a:ln/>
        </p:spPr>
        <p:txBody>
          <a:bodyPr/>
          <a:lstStyle>
            <a:lvl1pPr>
              <a:defRPr/>
            </a:lvl1pPr>
          </a:lstStyle>
          <a:p>
            <a:fld id="{A0EB8176-0FA7-4F73-8D0A-A07C4D2E4669}" type="slidenum">
              <a:rPr lang="es-ES_tradnl" altLang="es-ES"/>
              <a:pPr/>
              <a:t>‹Nº›</a:t>
            </a:fld>
            <a:endParaRPr lang="es-ES_tradnl" altLang="es-ES" dirty="0"/>
          </a:p>
        </p:txBody>
      </p:sp>
    </p:spTree>
    <p:extLst>
      <p:ext uri="{BB962C8B-B14F-4D97-AF65-F5344CB8AC3E}">
        <p14:creationId xmlns:p14="http://schemas.microsoft.com/office/powerpoint/2010/main" val="3772722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4">
            <a:extLst>
              <a:ext uri="{FF2B5EF4-FFF2-40B4-BE49-F238E27FC236}">
                <a16:creationId xmlns:a16="http://schemas.microsoft.com/office/drawing/2014/main" id="{2C46BD86-7169-4484-8509-79504FA38F00}"/>
              </a:ext>
            </a:extLst>
          </p:cNvPr>
          <p:cNvSpPr>
            <a:spLocks noGrp="1" noChangeArrowheads="1"/>
          </p:cNvSpPr>
          <p:nvPr>
            <p:ph type="dt" sz="half" idx="10"/>
          </p:nvPr>
        </p:nvSpPr>
        <p:spPr>
          <a:ln/>
        </p:spPr>
        <p:txBody>
          <a:bodyPr/>
          <a:lstStyle>
            <a:lvl1pPr>
              <a:defRPr/>
            </a:lvl1pPr>
          </a:lstStyle>
          <a:p>
            <a:pPr>
              <a:defRPr/>
            </a:pPr>
            <a:fld id="{4CD6A5CB-F993-4AFE-9E62-D887411F7C58}" type="datetime1">
              <a:rPr lang="es-ES"/>
              <a:pPr>
                <a:defRPr/>
              </a:pPr>
              <a:t>25/02/2018</a:t>
            </a:fld>
            <a:endParaRPr lang="es-ES" dirty="0"/>
          </a:p>
        </p:txBody>
      </p:sp>
      <p:sp>
        <p:nvSpPr>
          <p:cNvPr id="8" name="Rectangle 5">
            <a:extLst>
              <a:ext uri="{FF2B5EF4-FFF2-40B4-BE49-F238E27FC236}">
                <a16:creationId xmlns:a16="http://schemas.microsoft.com/office/drawing/2014/main" id="{3069919C-DCFC-48AD-8177-30AC4B0BA899}"/>
              </a:ext>
            </a:extLst>
          </p:cNvPr>
          <p:cNvSpPr>
            <a:spLocks noGrp="1" noChangeArrowheads="1"/>
          </p:cNvSpPr>
          <p:nvPr>
            <p:ph type="ftr" sz="quarter" idx="11"/>
          </p:nvPr>
        </p:nvSpPr>
        <p:spPr>
          <a:ln/>
        </p:spPr>
        <p:txBody>
          <a:bodyPr/>
          <a:lstStyle>
            <a:lvl1pPr>
              <a:defRPr/>
            </a:lvl1pPr>
          </a:lstStyle>
          <a:p>
            <a:pPr>
              <a:defRPr/>
            </a:pPr>
            <a:r>
              <a:rPr lang="es-ES" dirty="0"/>
              <a:t>Clara Isabel Muñoz</a:t>
            </a:r>
          </a:p>
        </p:txBody>
      </p:sp>
      <p:sp>
        <p:nvSpPr>
          <p:cNvPr id="9" name="Rectangle 6">
            <a:extLst>
              <a:ext uri="{FF2B5EF4-FFF2-40B4-BE49-F238E27FC236}">
                <a16:creationId xmlns:a16="http://schemas.microsoft.com/office/drawing/2014/main" id="{15F5ACFF-F174-43E5-91B0-047BFE48A857}"/>
              </a:ext>
            </a:extLst>
          </p:cNvPr>
          <p:cNvSpPr>
            <a:spLocks noGrp="1" noChangeArrowheads="1"/>
          </p:cNvSpPr>
          <p:nvPr>
            <p:ph type="sldNum" sz="quarter" idx="12"/>
          </p:nvPr>
        </p:nvSpPr>
        <p:spPr>
          <a:ln/>
        </p:spPr>
        <p:txBody>
          <a:bodyPr/>
          <a:lstStyle>
            <a:lvl1pPr>
              <a:defRPr/>
            </a:lvl1pPr>
          </a:lstStyle>
          <a:p>
            <a:fld id="{565DA446-B4D0-4315-9327-2261B9007A89}" type="slidenum">
              <a:rPr lang="es-ES_tradnl" altLang="es-ES"/>
              <a:pPr/>
              <a:t>‹Nº›</a:t>
            </a:fld>
            <a:endParaRPr lang="es-ES_tradnl" altLang="es-ES" dirty="0"/>
          </a:p>
        </p:txBody>
      </p:sp>
    </p:spTree>
    <p:extLst>
      <p:ext uri="{BB962C8B-B14F-4D97-AF65-F5344CB8AC3E}">
        <p14:creationId xmlns:p14="http://schemas.microsoft.com/office/powerpoint/2010/main" val="1448756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Rectangle 4">
            <a:extLst>
              <a:ext uri="{FF2B5EF4-FFF2-40B4-BE49-F238E27FC236}">
                <a16:creationId xmlns:a16="http://schemas.microsoft.com/office/drawing/2014/main" id="{137750F8-21D6-4CC2-92F9-C0D2C1F254FD}"/>
              </a:ext>
            </a:extLst>
          </p:cNvPr>
          <p:cNvSpPr>
            <a:spLocks noGrp="1" noChangeArrowheads="1"/>
          </p:cNvSpPr>
          <p:nvPr>
            <p:ph type="dt" sz="half" idx="10"/>
          </p:nvPr>
        </p:nvSpPr>
        <p:spPr>
          <a:ln/>
        </p:spPr>
        <p:txBody>
          <a:bodyPr/>
          <a:lstStyle>
            <a:lvl1pPr>
              <a:defRPr/>
            </a:lvl1pPr>
          </a:lstStyle>
          <a:p>
            <a:pPr>
              <a:defRPr/>
            </a:pPr>
            <a:fld id="{29B6A32A-89A9-4573-9EE5-DC1942D54213}" type="datetime1">
              <a:rPr lang="es-ES"/>
              <a:pPr>
                <a:defRPr/>
              </a:pPr>
              <a:t>25/02/2018</a:t>
            </a:fld>
            <a:endParaRPr lang="es-ES" dirty="0"/>
          </a:p>
        </p:txBody>
      </p:sp>
      <p:sp>
        <p:nvSpPr>
          <p:cNvPr id="4" name="Rectangle 5">
            <a:extLst>
              <a:ext uri="{FF2B5EF4-FFF2-40B4-BE49-F238E27FC236}">
                <a16:creationId xmlns:a16="http://schemas.microsoft.com/office/drawing/2014/main" id="{8D799D1E-2BA8-42B7-B943-68C0DF8083C2}"/>
              </a:ext>
            </a:extLst>
          </p:cNvPr>
          <p:cNvSpPr>
            <a:spLocks noGrp="1" noChangeArrowheads="1"/>
          </p:cNvSpPr>
          <p:nvPr>
            <p:ph type="ftr" sz="quarter" idx="11"/>
          </p:nvPr>
        </p:nvSpPr>
        <p:spPr>
          <a:ln/>
        </p:spPr>
        <p:txBody>
          <a:bodyPr/>
          <a:lstStyle>
            <a:lvl1pPr>
              <a:defRPr/>
            </a:lvl1pPr>
          </a:lstStyle>
          <a:p>
            <a:pPr>
              <a:defRPr/>
            </a:pPr>
            <a:r>
              <a:rPr lang="es-ES" dirty="0"/>
              <a:t>Clara Isabel Muñoz</a:t>
            </a:r>
          </a:p>
        </p:txBody>
      </p:sp>
      <p:sp>
        <p:nvSpPr>
          <p:cNvPr id="5" name="Rectangle 6">
            <a:extLst>
              <a:ext uri="{FF2B5EF4-FFF2-40B4-BE49-F238E27FC236}">
                <a16:creationId xmlns:a16="http://schemas.microsoft.com/office/drawing/2014/main" id="{07CAC833-6EBD-459A-BBF3-9029B1C23D30}"/>
              </a:ext>
            </a:extLst>
          </p:cNvPr>
          <p:cNvSpPr>
            <a:spLocks noGrp="1" noChangeArrowheads="1"/>
          </p:cNvSpPr>
          <p:nvPr>
            <p:ph type="sldNum" sz="quarter" idx="12"/>
          </p:nvPr>
        </p:nvSpPr>
        <p:spPr>
          <a:ln/>
        </p:spPr>
        <p:txBody>
          <a:bodyPr/>
          <a:lstStyle>
            <a:lvl1pPr>
              <a:defRPr/>
            </a:lvl1pPr>
          </a:lstStyle>
          <a:p>
            <a:fld id="{C8DF1AAE-44DF-4CD3-A9CA-70DD109AAB2C}" type="slidenum">
              <a:rPr lang="es-ES_tradnl" altLang="es-ES"/>
              <a:pPr/>
              <a:t>‹Nº›</a:t>
            </a:fld>
            <a:endParaRPr lang="es-ES_tradnl" altLang="es-ES" dirty="0"/>
          </a:p>
        </p:txBody>
      </p:sp>
    </p:spTree>
    <p:extLst>
      <p:ext uri="{BB962C8B-B14F-4D97-AF65-F5344CB8AC3E}">
        <p14:creationId xmlns:p14="http://schemas.microsoft.com/office/powerpoint/2010/main" val="3840500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44D9893-9D27-49FE-937A-69E18B4ACC14}"/>
              </a:ext>
            </a:extLst>
          </p:cNvPr>
          <p:cNvSpPr>
            <a:spLocks noGrp="1" noChangeArrowheads="1"/>
          </p:cNvSpPr>
          <p:nvPr>
            <p:ph type="dt" sz="half" idx="10"/>
          </p:nvPr>
        </p:nvSpPr>
        <p:spPr>
          <a:ln/>
        </p:spPr>
        <p:txBody>
          <a:bodyPr/>
          <a:lstStyle>
            <a:lvl1pPr>
              <a:defRPr/>
            </a:lvl1pPr>
          </a:lstStyle>
          <a:p>
            <a:pPr>
              <a:defRPr/>
            </a:pPr>
            <a:fld id="{C4D2C979-CF6D-469F-8F55-7317619F6478}" type="datetime1">
              <a:rPr lang="es-ES"/>
              <a:pPr>
                <a:defRPr/>
              </a:pPr>
              <a:t>25/02/2018</a:t>
            </a:fld>
            <a:endParaRPr lang="es-ES" dirty="0"/>
          </a:p>
        </p:txBody>
      </p:sp>
      <p:sp>
        <p:nvSpPr>
          <p:cNvPr id="3" name="Rectangle 5">
            <a:extLst>
              <a:ext uri="{FF2B5EF4-FFF2-40B4-BE49-F238E27FC236}">
                <a16:creationId xmlns:a16="http://schemas.microsoft.com/office/drawing/2014/main" id="{29D62F82-0C9E-4C90-A9CD-1425F91F6B3C}"/>
              </a:ext>
            </a:extLst>
          </p:cNvPr>
          <p:cNvSpPr>
            <a:spLocks noGrp="1" noChangeArrowheads="1"/>
          </p:cNvSpPr>
          <p:nvPr>
            <p:ph type="ftr" sz="quarter" idx="11"/>
          </p:nvPr>
        </p:nvSpPr>
        <p:spPr>
          <a:ln/>
        </p:spPr>
        <p:txBody>
          <a:bodyPr/>
          <a:lstStyle>
            <a:lvl1pPr>
              <a:defRPr/>
            </a:lvl1pPr>
          </a:lstStyle>
          <a:p>
            <a:pPr>
              <a:defRPr/>
            </a:pPr>
            <a:r>
              <a:rPr lang="es-ES" dirty="0"/>
              <a:t>Clara Isabel Muñoz</a:t>
            </a:r>
          </a:p>
        </p:txBody>
      </p:sp>
      <p:sp>
        <p:nvSpPr>
          <p:cNvPr id="4" name="Rectangle 6">
            <a:extLst>
              <a:ext uri="{FF2B5EF4-FFF2-40B4-BE49-F238E27FC236}">
                <a16:creationId xmlns:a16="http://schemas.microsoft.com/office/drawing/2014/main" id="{1850A0D7-33BE-429A-8282-BE36B1BBFC1C}"/>
              </a:ext>
            </a:extLst>
          </p:cNvPr>
          <p:cNvSpPr>
            <a:spLocks noGrp="1" noChangeArrowheads="1"/>
          </p:cNvSpPr>
          <p:nvPr>
            <p:ph type="sldNum" sz="quarter" idx="12"/>
          </p:nvPr>
        </p:nvSpPr>
        <p:spPr>
          <a:ln/>
        </p:spPr>
        <p:txBody>
          <a:bodyPr/>
          <a:lstStyle>
            <a:lvl1pPr>
              <a:defRPr/>
            </a:lvl1pPr>
          </a:lstStyle>
          <a:p>
            <a:fld id="{EB25F923-2E3E-44F7-A799-18D091319D10}" type="slidenum">
              <a:rPr lang="es-ES_tradnl" altLang="es-ES"/>
              <a:pPr/>
              <a:t>‹Nº›</a:t>
            </a:fld>
            <a:endParaRPr lang="es-ES_tradnl" altLang="es-ES" dirty="0"/>
          </a:p>
        </p:txBody>
      </p:sp>
    </p:spTree>
    <p:extLst>
      <p:ext uri="{BB962C8B-B14F-4D97-AF65-F5344CB8AC3E}">
        <p14:creationId xmlns:p14="http://schemas.microsoft.com/office/powerpoint/2010/main" val="1096939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a:extLst>
              <a:ext uri="{FF2B5EF4-FFF2-40B4-BE49-F238E27FC236}">
                <a16:creationId xmlns:a16="http://schemas.microsoft.com/office/drawing/2014/main" id="{EB2EBE86-652C-46EB-90F3-607B2DAA4794}"/>
              </a:ext>
            </a:extLst>
          </p:cNvPr>
          <p:cNvSpPr>
            <a:spLocks noGrp="1" noChangeArrowheads="1"/>
          </p:cNvSpPr>
          <p:nvPr>
            <p:ph type="dt" sz="half" idx="10"/>
          </p:nvPr>
        </p:nvSpPr>
        <p:spPr>
          <a:ln/>
        </p:spPr>
        <p:txBody>
          <a:bodyPr/>
          <a:lstStyle>
            <a:lvl1pPr>
              <a:defRPr/>
            </a:lvl1pPr>
          </a:lstStyle>
          <a:p>
            <a:pPr>
              <a:defRPr/>
            </a:pPr>
            <a:fld id="{682F649B-D00E-4131-ACBF-6B19D4F2D970}" type="datetime1">
              <a:rPr lang="es-ES"/>
              <a:pPr>
                <a:defRPr/>
              </a:pPr>
              <a:t>25/02/2018</a:t>
            </a:fld>
            <a:endParaRPr lang="es-ES" dirty="0"/>
          </a:p>
        </p:txBody>
      </p:sp>
      <p:sp>
        <p:nvSpPr>
          <p:cNvPr id="6" name="Rectangle 5">
            <a:extLst>
              <a:ext uri="{FF2B5EF4-FFF2-40B4-BE49-F238E27FC236}">
                <a16:creationId xmlns:a16="http://schemas.microsoft.com/office/drawing/2014/main" id="{DE981438-E357-42E9-A5D1-75CD82388150}"/>
              </a:ext>
            </a:extLst>
          </p:cNvPr>
          <p:cNvSpPr>
            <a:spLocks noGrp="1" noChangeArrowheads="1"/>
          </p:cNvSpPr>
          <p:nvPr>
            <p:ph type="ftr" sz="quarter" idx="11"/>
          </p:nvPr>
        </p:nvSpPr>
        <p:spPr>
          <a:ln/>
        </p:spPr>
        <p:txBody>
          <a:bodyPr/>
          <a:lstStyle>
            <a:lvl1pPr>
              <a:defRPr/>
            </a:lvl1pPr>
          </a:lstStyle>
          <a:p>
            <a:pPr>
              <a:defRPr/>
            </a:pPr>
            <a:r>
              <a:rPr lang="es-ES" dirty="0"/>
              <a:t>Clara Isabel Muñoz</a:t>
            </a:r>
          </a:p>
        </p:txBody>
      </p:sp>
      <p:sp>
        <p:nvSpPr>
          <p:cNvPr id="7" name="Rectangle 6">
            <a:extLst>
              <a:ext uri="{FF2B5EF4-FFF2-40B4-BE49-F238E27FC236}">
                <a16:creationId xmlns:a16="http://schemas.microsoft.com/office/drawing/2014/main" id="{5A6A11D1-E003-4887-9E4A-77CFAD26A5C7}"/>
              </a:ext>
            </a:extLst>
          </p:cNvPr>
          <p:cNvSpPr>
            <a:spLocks noGrp="1" noChangeArrowheads="1"/>
          </p:cNvSpPr>
          <p:nvPr>
            <p:ph type="sldNum" sz="quarter" idx="12"/>
          </p:nvPr>
        </p:nvSpPr>
        <p:spPr>
          <a:ln/>
        </p:spPr>
        <p:txBody>
          <a:bodyPr/>
          <a:lstStyle>
            <a:lvl1pPr>
              <a:defRPr/>
            </a:lvl1pPr>
          </a:lstStyle>
          <a:p>
            <a:fld id="{A56AC985-6142-4375-AF8B-C757AFD8D190}" type="slidenum">
              <a:rPr lang="es-ES_tradnl" altLang="es-ES"/>
              <a:pPr/>
              <a:t>‹Nº›</a:t>
            </a:fld>
            <a:endParaRPr lang="es-ES_tradnl" altLang="es-ES" dirty="0"/>
          </a:p>
        </p:txBody>
      </p:sp>
    </p:spTree>
    <p:extLst>
      <p:ext uri="{BB962C8B-B14F-4D97-AF65-F5344CB8AC3E}">
        <p14:creationId xmlns:p14="http://schemas.microsoft.com/office/powerpoint/2010/main" val="303009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a:extLst>
              <a:ext uri="{FF2B5EF4-FFF2-40B4-BE49-F238E27FC236}">
                <a16:creationId xmlns:a16="http://schemas.microsoft.com/office/drawing/2014/main" id="{2CF5DC9F-8F68-4D0F-B3A1-AED72B4E5662}"/>
              </a:ext>
            </a:extLst>
          </p:cNvPr>
          <p:cNvSpPr>
            <a:spLocks noGrp="1" noChangeArrowheads="1"/>
          </p:cNvSpPr>
          <p:nvPr>
            <p:ph type="dt" sz="half" idx="10"/>
          </p:nvPr>
        </p:nvSpPr>
        <p:spPr>
          <a:ln/>
        </p:spPr>
        <p:txBody>
          <a:bodyPr/>
          <a:lstStyle>
            <a:lvl1pPr>
              <a:defRPr/>
            </a:lvl1pPr>
          </a:lstStyle>
          <a:p>
            <a:pPr>
              <a:defRPr/>
            </a:pPr>
            <a:fld id="{5952A07F-8226-4B03-AD2F-325D0FEB0329}" type="datetime1">
              <a:rPr lang="es-ES"/>
              <a:pPr>
                <a:defRPr/>
              </a:pPr>
              <a:t>25/02/2018</a:t>
            </a:fld>
            <a:endParaRPr lang="es-ES" dirty="0"/>
          </a:p>
        </p:txBody>
      </p:sp>
      <p:sp>
        <p:nvSpPr>
          <p:cNvPr id="6" name="Rectangle 5">
            <a:extLst>
              <a:ext uri="{FF2B5EF4-FFF2-40B4-BE49-F238E27FC236}">
                <a16:creationId xmlns:a16="http://schemas.microsoft.com/office/drawing/2014/main" id="{84F702C4-9DED-4B16-A8EC-6DC5C0DD0738}"/>
              </a:ext>
            </a:extLst>
          </p:cNvPr>
          <p:cNvSpPr>
            <a:spLocks noGrp="1" noChangeArrowheads="1"/>
          </p:cNvSpPr>
          <p:nvPr>
            <p:ph type="ftr" sz="quarter" idx="11"/>
          </p:nvPr>
        </p:nvSpPr>
        <p:spPr>
          <a:ln/>
        </p:spPr>
        <p:txBody>
          <a:bodyPr/>
          <a:lstStyle>
            <a:lvl1pPr>
              <a:defRPr/>
            </a:lvl1pPr>
          </a:lstStyle>
          <a:p>
            <a:pPr>
              <a:defRPr/>
            </a:pPr>
            <a:r>
              <a:rPr lang="es-ES" dirty="0"/>
              <a:t>Clara Isabel Muñoz</a:t>
            </a:r>
          </a:p>
        </p:txBody>
      </p:sp>
      <p:sp>
        <p:nvSpPr>
          <p:cNvPr id="7" name="Rectangle 6">
            <a:extLst>
              <a:ext uri="{FF2B5EF4-FFF2-40B4-BE49-F238E27FC236}">
                <a16:creationId xmlns:a16="http://schemas.microsoft.com/office/drawing/2014/main" id="{05ADF080-66F9-4D80-A36D-E0ECCA8CCC3D}"/>
              </a:ext>
            </a:extLst>
          </p:cNvPr>
          <p:cNvSpPr>
            <a:spLocks noGrp="1" noChangeArrowheads="1"/>
          </p:cNvSpPr>
          <p:nvPr>
            <p:ph type="sldNum" sz="quarter" idx="12"/>
          </p:nvPr>
        </p:nvSpPr>
        <p:spPr>
          <a:ln/>
        </p:spPr>
        <p:txBody>
          <a:bodyPr/>
          <a:lstStyle>
            <a:lvl1pPr>
              <a:defRPr/>
            </a:lvl1pPr>
          </a:lstStyle>
          <a:p>
            <a:fld id="{83858A7C-8025-4F24-A6FF-DAE16F22B7AA}" type="slidenum">
              <a:rPr lang="es-ES_tradnl" altLang="es-ES"/>
              <a:pPr/>
              <a:t>‹Nº›</a:t>
            </a:fld>
            <a:endParaRPr lang="es-ES_tradnl" altLang="es-ES" dirty="0"/>
          </a:p>
        </p:txBody>
      </p:sp>
    </p:spTree>
    <p:extLst>
      <p:ext uri="{BB962C8B-B14F-4D97-AF65-F5344CB8AC3E}">
        <p14:creationId xmlns:p14="http://schemas.microsoft.com/office/powerpoint/2010/main" val="3194901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24A5EA3-DFAE-48A1-A754-39D35456E083}"/>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_tradnl" altLang="es-ES"/>
              <a:t>Haga clic para cambiar el estilo de título	</a:t>
            </a:r>
          </a:p>
        </p:txBody>
      </p:sp>
      <p:sp>
        <p:nvSpPr>
          <p:cNvPr id="1027" name="Rectangle 3">
            <a:extLst>
              <a:ext uri="{FF2B5EF4-FFF2-40B4-BE49-F238E27FC236}">
                <a16:creationId xmlns:a16="http://schemas.microsoft.com/office/drawing/2014/main" id="{86B3752C-1714-4735-913A-DF27DBD861E3}"/>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_tradnl" altLang="es-ES"/>
              <a:t>Haga clic para modificar el estilo de texto del patrón</a:t>
            </a:r>
          </a:p>
          <a:p>
            <a:pPr lvl="1"/>
            <a:r>
              <a:rPr lang="es-ES_tradnl" altLang="es-ES"/>
              <a:t>Segundo nivel</a:t>
            </a:r>
          </a:p>
          <a:p>
            <a:pPr lvl="2"/>
            <a:r>
              <a:rPr lang="es-ES_tradnl" altLang="es-ES"/>
              <a:t>Tercer nivel</a:t>
            </a:r>
          </a:p>
          <a:p>
            <a:pPr lvl="3"/>
            <a:r>
              <a:rPr lang="es-ES_tradnl" altLang="es-ES"/>
              <a:t>Cuarto nivel</a:t>
            </a:r>
          </a:p>
          <a:p>
            <a:pPr lvl="4"/>
            <a:r>
              <a:rPr lang="es-ES_tradnl" altLang="es-ES"/>
              <a:t>Quinto nivel</a:t>
            </a:r>
          </a:p>
        </p:txBody>
      </p:sp>
      <p:sp>
        <p:nvSpPr>
          <p:cNvPr id="1028" name="Rectangle 4">
            <a:extLst>
              <a:ext uri="{FF2B5EF4-FFF2-40B4-BE49-F238E27FC236}">
                <a16:creationId xmlns:a16="http://schemas.microsoft.com/office/drawing/2014/main" id="{611A5458-8124-4A03-B049-FFEB4F66F665}"/>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fld id="{4B4C8EEB-1AAF-4134-A26B-4071C1306620}" type="datetime1">
              <a:rPr lang="es-ES"/>
              <a:pPr>
                <a:defRPr/>
              </a:pPr>
              <a:t>25/02/2018</a:t>
            </a:fld>
            <a:endParaRPr lang="es-ES" dirty="0"/>
          </a:p>
        </p:txBody>
      </p:sp>
      <p:sp>
        <p:nvSpPr>
          <p:cNvPr id="1029" name="Rectangle 5">
            <a:extLst>
              <a:ext uri="{FF2B5EF4-FFF2-40B4-BE49-F238E27FC236}">
                <a16:creationId xmlns:a16="http://schemas.microsoft.com/office/drawing/2014/main" id="{B8877AFD-DAA6-4954-A570-CB69C8D78151}"/>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r>
              <a:rPr lang="es-ES" dirty="0"/>
              <a:t>Clara Isabel Muñoz</a:t>
            </a:r>
          </a:p>
        </p:txBody>
      </p:sp>
      <p:sp>
        <p:nvSpPr>
          <p:cNvPr id="1030" name="Rectangle 6">
            <a:extLst>
              <a:ext uri="{FF2B5EF4-FFF2-40B4-BE49-F238E27FC236}">
                <a16:creationId xmlns:a16="http://schemas.microsoft.com/office/drawing/2014/main" id="{4C4C0BC5-B966-4ADE-BBA8-5A75B872BDC7}"/>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CD050590-26FE-43F4-A276-EFD1509208A3}" type="slidenum">
              <a:rPr lang="es-ES_tradnl" altLang="es-ES"/>
              <a:pPr/>
              <a:t>‹Nº›</a:t>
            </a:fld>
            <a:endParaRPr lang="es-ES_tradnl" altLang="es-ES" dirty="0"/>
          </a:p>
        </p:txBody>
      </p:sp>
    </p:spTree>
    <p:extLst>
      <p:ext uri="{BB962C8B-B14F-4D97-AF65-F5344CB8AC3E}">
        <p14:creationId xmlns:p14="http://schemas.microsoft.com/office/powerpoint/2010/main" val="195711844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Título">
            <a:extLst>
              <a:ext uri="{FF2B5EF4-FFF2-40B4-BE49-F238E27FC236}">
                <a16:creationId xmlns:a16="http://schemas.microsoft.com/office/drawing/2014/main" id="{508EE6C7-E1A7-4849-9EC3-F44BF14CDC39}"/>
              </a:ext>
            </a:extLst>
          </p:cNvPr>
          <p:cNvSpPr>
            <a:spLocks noGrp="1"/>
          </p:cNvSpPr>
          <p:nvPr>
            <p:ph type="title"/>
          </p:nvPr>
        </p:nvSpPr>
        <p:spPr>
          <a:xfrm>
            <a:off x="457200" y="274638"/>
            <a:ext cx="8229600" cy="993775"/>
          </a:xfrm>
          <a:ln>
            <a:solidFill>
              <a:schemeClr val="tx1"/>
            </a:solidFill>
            <a:miter lim="800000"/>
            <a:headEnd/>
            <a:tailEnd/>
          </a:ln>
        </p:spPr>
        <p:txBody>
          <a:bodyPr/>
          <a:lstStyle/>
          <a:p>
            <a:r>
              <a:rPr lang="es-ES" altLang="es-ES" sz="3200" dirty="0"/>
              <a:t>Contabilidad de Gestión</a:t>
            </a:r>
          </a:p>
        </p:txBody>
      </p:sp>
      <p:sp>
        <p:nvSpPr>
          <p:cNvPr id="2051" name="2 Marcador de contenido">
            <a:extLst>
              <a:ext uri="{FF2B5EF4-FFF2-40B4-BE49-F238E27FC236}">
                <a16:creationId xmlns:a16="http://schemas.microsoft.com/office/drawing/2014/main" id="{0F5FFB5B-7FE1-4FE1-9028-68B5319E2E59}"/>
              </a:ext>
            </a:extLst>
          </p:cNvPr>
          <p:cNvSpPr>
            <a:spLocks noGrp="1"/>
          </p:cNvSpPr>
          <p:nvPr>
            <p:ph idx="1"/>
          </p:nvPr>
        </p:nvSpPr>
        <p:spPr>
          <a:ln>
            <a:solidFill>
              <a:schemeClr val="tx1"/>
            </a:solidFill>
            <a:miter lim="800000"/>
            <a:headEnd/>
            <a:tailEnd/>
          </a:ln>
        </p:spPr>
        <p:txBody>
          <a:bodyPr/>
          <a:lstStyle/>
          <a:p>
            <a:pPr algn="ctr">
              <a:buFontTx/>
              <a:buNone/>
            </a:pPr>
            <a:endParaRPr lang="es-ES" altLang="es-ES" dirty="0"/>
          </a:p>
          <a:p>
            <a:endParaRPr lang="es-ES_tradnl" altLang="es-ES" dirty="0"/>
          </a:p>
          <a:p>
            <a:pPr algn="ctr">
              <a:buFontTx/>
              <a:buNone/>
            </a:pPr>
            <a:r>
              <a:rPr lang="es-ES" altLang="es-ES" dirty="0"/>
              <a:t>Sistema de costes variables y su utilidad para el análisis de decisiones a corto plazo</a:t>
            </a:r>
            <a:br>
              <a:rPr lang="es-ES" altLang="es-ES" dirty="0"/>
            </a:br>
            <a:endParaRPr lang="es-ES" altLang="es-ES" dirty="0">
              <a:solidFill>
                <a:srgbClr val="FF9900"/>
              </a:solidFill>
            </a:endParaRPr>
          </a:p>
        </p:txBody>
      </p:sp>
    </p:spTree>
    <p:extLst>
      <p:ext uri="{BB962C8B-B14F-4D97-AF65-F5344CB8AC3E}">
        <p14:creationId xmlns:p14="http://schemas.microsoft.com/office/powerpoint/2010/main" val="1844536616"/>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COSTES RELEVANTES PARA LA TOMA DECISIONES</a:t>
            </a:r>
          </a:p>
          <a:p>
            <a:pPr algn="just" eaLnBrk="1" hangingPunct="1">
              <a:defRPr/>
            </a:pPr>
            <a:endParaRPr lang="es-ES" altLang="es-ES" sz="1800" b="1" dirty="0"/>
          </a:p>
          <a:p>
            <a:pPr algn="just" eaLnBrk="1" hangingPunct="1">
              <a:defRPr/>
            </a:pPr>
            <a:r>
              <a:rPr lang="es-ES" altLang="es-ES" sz="1800" b="1" dirty="0"/>
              <a:t>COSTE DE OPORTUNIDAD, </a:t>
            </a:r>
            <a:r>
              <a:rPr lang="es-ES" altLang="es-ES" sz="1800" dirty="0"/>
              <a:t>es el sacrificio, expresado en unidades monetarias, en el que incurrimos por no tomar una alternativa distinta, o lo que es lo mismo, es el beneficio diferencial que se podría obtener en el caso de adoptarse la mejor de las alternativas restantes. </a:t>
            </a:r>
          </a:p>
          <a:p>
            <a:pPr algn="just" eaLnBrk="1" hangingPunct="1">
              <a:defRPr/>
            </a:pPr>
            <a:endParaRPr lang="es-ES" altLang="es-ES" sz="1800" dirty="0"/>
          </a:p>
          <a:p>
            <a:pPr algn="just" eaLnBrk="1" hangingPunct="1">
              <a:defRPr/>
            </a:pPr>
            <a:r>
              <a:rPr lang="es-ES" altLang="es-ES" sz="1800" dirty="0"/>
              <a:t>En el ejemplo anterior el coste de oportunidad de producir X sería 2.000.000 (el beneficio diferencial de producir Y) y el coste de oportunidad de producir Y sería 0, por coincidir con la mejor alternativa restante.</a:t>
            </a:r>
          </a:p>
          <a:p>
            <a:pPr algn="just" eaLnBrk="1" hangingPunct="1">
              <a:defRPr/>
            </a:pPr>
            <a:endParaRPr lang="es-ES" altLang="es-ES" sz="1800" dirty="0"/>
          </a:p>
        </p:txBody>
      </p:sp>
    </p:spTree>
    <p:extLst>
      <p:ext uri="{BB962C8B-B14F-4D97-AF65-F5344CB8AC3E}">
        <p14:creationId xmlns:p14="http://schemas.microsoft.com/office/powerpoint/2010/main" val="400676977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EL MARGEN DE CONTRIBUCION</a:t>
            </a:r>
          </a:p>
          <a:p>
            <a:pPr algn="just" eaLnBrk="1" hangingPunct="1">
              <a:defRPr/>
            </a:pPr>
            <a:endParaRPr lang="es-ES" altLang="es-ES" sz="1800" b="1" dirty="0"/>
          </a:p>
          <a:p>
            <a:pPr algn="just" eaLnBrk="1" hangingPunct="1">
              <a:defRPr/>
            </a:pPr>
            <a:r>
              <a:rPr lang="es-ES" altLang="es-ES" sz="1800" dirty="0"/>
              <a:t>Los costes diferenciales de producir una unidad más serán los costes variables.</a:t>
            </a:r>
          </a:p>
          <a:p>
            <a:pPr algn="just" eaLnBrk="1" hangingPunct="1">
              <a:defRPr/>
            </a:pPr>
            <a:endParaRPr lang="es-ES" altLang="es-ES" sz="1800" dirty="0"/>
          </a:p>
          <a:p>
            <a:pPr algn="just" eaLnBrk="1" hangingPunct="1">
              <a:defRPr/>
            </a:pPr>
            <a:r>
              <a:rPr lang="es-ES" altLang="es-ES" sz="1800" dirty="0"/>
              <a:t>El ingreso diferencial de vender una unidad más será el precio de venta neto que se obtiene por dicha unidad.</a:t>
            </a:r>
          </a:p>
          <a:p>
            <a:pPr algn="just" eaLnBrk="1" hangingPunct="1">
              <a:defRPr/>
            </a:pPr>
            <a:endParaRPr lang="es-ES" altLang="es-ES" sz="1800" dirty="0"/>
          </a:p>
          <a:p>
            <a:pPr algn="just" eaLnBrk="1" hangingPunct="1">
              <a:defRPr/>
            </a:pPr>
            <a:r>
              <a:rPr lang="es-ES" altLang="es-ES" sz="1800" dirty="0"/>
              <a:t>El MARGEN DE CONTRIBUCIÓN UNITARIO DE UN PRODUCTO será el beneficio diferencial de producir y vender una unidad más, o lo que es lo mismo la diferencia entre el precio de venta de la unidad y su coste variable.</a:t>
            </a:r>
          </a:p>
          <a:p>
            <a:pPr algn="just" eaLnBrk="1" hangingPunct="1">
              <a:defRPr/>
            </a:pPr>
            <a:endParaRPr lang="es-ES" altLang="es-ES" sz="1800" dirty="0"/>
          </a:p>
          <a:p>
            <a:pPr eaLnBrk="1" hangingPunct="1">
              <a:defRPr/>
            </a:pPr>
            <a:r>
              <a:rPr lang="es-ES" altLang="es-ES" sz="1800" dirty="0"/>
              <a:t> MC = Precio venta – Coste variable</a:t>
            </a:r>
          </a:p>
          <a:p>
            <a:pPr algn="just" eaLnBrk="1" hangingPunct="1">
              <a:defRPr/>
            </a:pPr>
            <a:endParaRPr lang="es-ES" altLang="es-ES" sz="1800" dirty="0"/>
          </a:p>
          <a:p>
            <a:pPr algn="just" eaLnBrk="1" hangingPunct="1">
              <a:defRPr/>
            </a:pPr>
            <a:r>
              <a:rPr lang="es-ES" altLang="es-ES" sz="1800" dirty="0"/>
              <a:t>El Margen de contribución total de un determinado número de unidades </a:t>
            </a:r>
          </a:p>
          <a:p>
            <a:pPr eaLnBrk="1" hangingPunct="1">
              <a:defRPr/>
            </a:pPr>
            <a:r>
              <a:rPr lang="es-ES" altLang="es-ES" sz="1800" dirty="0"/>
              <a:t>MCT= nº unidades x M.C. unitario.</a:t>
            </a:r>
          </a:p>
          <a:p>
            <a:pPr eaLnBrk="1" hangingPunct="1">
              <a:defRPr/>
            </a:pPr>
            <a:endParaRPr lang="es-ES" altLang="es-ES" sz="1800" dirty="0"/>
          </a:p>
          <a:p>
            <a:pPr eaLnBrk="1" hangingPunct="1">
              <a:defRPr/>
            </a:pPr>
            <a:r>
              <a:rPr lang="es-ES" altLang="es-ES" sz="1800" dirty="0"/>
              <a:t>Beneficio = M.C total – Costes fijos</a:t>
            </a:r>
          </a:p>
          <a:p>
            <a:pPr algn="just" eaLnBrk="1" hangingPunct="1">
              <a:defRPr/>
            </a:pPr>
            <a:endParaRPr lang="es-ES" altLang="es-ES" sz="1800" b="1" dirty="0"/>
          </a:p>
        </p:txBody>
      </p:sp>
    </p:spTree>
    <p:extLst>
      <p:ext uri="{BB962C8B-B14F-4D97-AF65-F5344CB8AC3E}">
        <p14:creationId xmlns:p14="http://schemas.microsoft.com/office/powerpoint/2010/main" val="426124980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5">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75">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75">
                                            <p:txEl>
                                              <p:pRg st="11" end="1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7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EL MARGEN DE CONTRIBUCION</a:t>
            </a:r>
          </a:p>
          <a:p>
            <a:pPr algn="just" eaLnBrk="1" hangingPunct="1">
              <a:defRPr/>
            </a:pPr>
            <a:endParaRPr lang="es-ES" altLang="es-ES" sz="1800" b="1" dirty="0"/>
          </a:p>
          <a:p>
            <a:pPr algn="just" eaLnBrk="1" hangingPunct="1">
              <a:lnSpc>
                <a:spcPct val="90000"/>
              </a:lnSpc>
              <a:tabLst>
                <a:tab pos="266700" algn="l"/>
                <a:tab pos="7081838" algn="r"/>
              </a:tabLst>
            </a:pPr>
            <a:r>
              <a:rPr lang="es-ES" altLang="es-ES" sz="1800" dirty="0"/>
              <a:t>Ejemplo: se producen 1.500 Uds. del producto Z, el precio de venta es de 600 u.m./Ud. y sus coste son: </a:t>
            </a:r>
          </a:p>
          <a:p>
            <a:pPr algn="just" eaLnBrk="1" hangingPunct="1">
              <a:lnSpc>
                <a:spcPct val="90000"/>
              </a:lnSpc>
              <a:tabLst>
                <a:tab pos="266700" algn="l"/>
                <a:tab pos="7081838" algn="r"/>
              </a:tabLst>
            </a:pPr>
            <a:endParaRPr lang="es-ES" altLang="es-ES" sz="1800" dirty="0"/>
          </a:p>
          <a:p>
            <a:pPr algn="just" eaLnBrk="1" hangingPunct="1">
              <a:lnSpc>
                <a:spcPct val="90000"/>
              </a:lnSpc>
              <a:tabLst>
                <a:tab pos="266700" algn="l"/>
                <a:tab pos="7081838" algn="r"/>
              </a:tabLst>
            </a:pPr>
            <a:r>
              <a:rPr lang="es-ES" altLang="es-ES" sz="1800" dirty="0"/>
              <a:t>	Materia prima 	130 u.m./Ud.</a:t>
            </a:r>
          </a:p>
          <a:p>
            <a:pPr algn="just" eaLnBrk="1" hangingPunct="1">
              <a:lnSpc>
                <a:spcPct val="90000"/>
              </a:lnSpc>
              <a:tabLst>
                <a:tab pos="266700" algn="l"/>
                <a:tab pos="7081838" algn="r"/>
              </a:tabLst>
            </a:pPr>
            <a:r>
              <a:rPr lang="es-ES" altLang="es-ES" sz="1800" dirty="0"/>
              <a:t>	Mano obra directa 	105 u.m./Ud.</a:t>
            </a:r>
          </a:p>
          <a:p>
            <a:pPr algn="just" eaLnBrk="1" hangingPunct="1">
              <a:lnSpc>
                <a:spcPct val="90000"/>
              </a:lnSpc>
              <a:tabLst>
                <a:tab pos="266700" algn="l"/>
                <a:tab pos="7081838" algn="r"/>
              </a:tabLst>
            </a:pPr>
            <a:r>
              <a:rPr lang="es-ES" altLang="es-ES" sz="1800" dirty="0"/>
              <a:t>	Suministros 	35 u.m./Ud.</a:t>
            </a:r>
          </a:p>
          <a:p>
            <a:pPr algn="just" eaLnBrk="1" hangingPunct="1">
              <a:lnSpc>
                <a:spcPct val="90000"/>
              </a:lnSpc>
              <a:tabLst>
                <a:tab pos="266700" algn="l"/>
                <a:tab pos="7081838" algn="r"/>
              </a:tabLst>
            </a:pPr>
            <a:r>
              <a:rPr lang="es-ES" altLang="es-ES" sz="1800" dirty="0"/>
              <a:t>	</a:t>
            </a:r>
            <a:r>
              <a:rPr lang="es-ES" altLang="es-ES" sz="1800" u="sng" dirty="0"/>
              <a:t>Gtos generales fabricación 	120 u.m./Ud.</a:t>
            </a:r>
          </a:p>
          <a:p>
            <a:pPr algn="just" eaLnBrk="1" hangingPunct="1">
              <a:lnSpc>
                <a:spcPct val="90000"/>
              </a:lnSpc>
              <a:tabLst>
                <a:tab pos="266700" algn="l"/>
                <a:tab pos="7081838" algn="r"/>
              </a:tabLst>
            </a:pPr>
            <a:r>
              <a:rPr lang="es-ES" altLang="es-ES" sz="1800" dirty="0"/>
              <a:t>	Coste fabricación	</a:t>
            </a:r>
            <a:r>
              <a:rPr lang="es-ES" altLang="es-ES" sz="1800" b="1" dirty="0"/>
              <a:t>390</a:t>
            </a:r>
            <a:r>
              <a:rPr lang="es-ES" altLang="es-ES" sz="1800" dirty="0"/>
              <a:t> u.m./Ud.</a:t>
            </a:r>
          </a:p>
          <a:p>
            <a:pPr algn="just" eaLnBrk="1" hangingPunct="1">
              <a:lnSpc>
                <a:spcPct val="90000"/>
              </a:lnSpc>
              <a:tabLst>
                <a:tab pos="266700" algn="l"/>
                <a:tab pos="7081838" algn="r"/>
              </a:tabLst>
            </a:pPr>
            <a:r>
              <a:rPr lang="es-ES" altLang="es-ES" sz="1800" dirty="0"/>
              <a:t>	Gtos administ. y ventas 	80 u.m./Ud.</a:t>
            </a:r>
          </a:p>
          <a:p>
            <a:pPr algn="just" eaLnBrk="1" hangingPunct="1">
              <a:lnSpc>
                <a:spcPct val="90000"/>
              </a:lnSpc>
              <a:tabLst>
                <a:tab pos="266700" algn="l"/>
                <a:tab pos="7081838" algn="r"/>
              </a:tabLst>
            </a:pPr>
            <a:r>
              <a:rPr lang="es-ES" altLang="es-ES" sz="1800" dirty="0"/>
              <a:t>	</a:t>
            </a:r>
            <a:r>
              <a:rPr lang="es-ES" altLang="es-ES" sz="1800" u="sng" dirty="0"/>
              <a:t>Comisiones 	30 u.m./Ud.</a:t>
            </a:r>
          </a:p>
          <a:p>
            <a:pPr algn="just" eaLnBrk="1" hangingPunct="1">
              <a:lnSpc>
                <a:spcPct val="90000"/>
              </a:lnSpc>
              <a:tabLst>
                <a:tab pos="266700" algn="l"/>
                <a:tab pos="7081838" algn="r"/>
              </a:tabLst>
            </a:pPr>
            <a:r>
              <a:rPr lang="es-ES" altLang="es-ES" sz="1800" dirty="0"/>
              <a:t>	Coste total	</a:t>
            </a:r>
            <a:r>
              <a:rPr lang="es-ES" altLang="es-ES" sz="1800" b="1" dirty="0"/>
              <a:t>500</a:t>
            </a:r>
            <a:r>
              <a:rPr lang="es-ES" altLang="es-ES" sz="1800" dirty="0"/>
              <a:t> u.m./Ud.</a:t>
            </a:r>
          </a:p>
          <a:p>
            <a:pPr algn="just" eaLnBrk="1" hangingPunct="1">
              <a:lnSpc>
                <a:spcPct val="90000"/>
              </a:lnSpc>
              <a:tabLst>
                <a:tab pos="266700" algn="l"/>
                <a:tab pos="7081838" algn="r"/>
              </a:tabLst>
            </a:pPr>
            <a:r>
              <a:rPr lang="es-ES" altLang="es-ES" sz="1800" dirty="0"/>
              <a:t>	</a:t>
            </a:r>
            <a:r>
              <a:rPr lang="es-ES" altLang="es-ES" sz="1800" i="1" dirty="0"/>
              <a:t>Calcula el margen de contribución unitario y total.</a:t>
            </a:r>
          </a:p>
          <a:p>
            <a:pPr algn="just" eaLnBrk="1" hangingPunct="1">
              <a:defRPr/>
            </a:pPr>
            <a:endParaRPr lang="es-ES" altLang="es-ES" sz="1800" dirty="0"/>
          </a:p>
        </p:txBody>
      </p:sp>
    </p:spTree>
    <p:extLst>
      <p:ext uri="{BB962C8B-B14F-4D97-AF65-F5344CB8AC3E}">
        <p14:creationId xmlns:p14="http://schemas.microsoft.com/office/powerpoint/2010/main" val="1117599372"/>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PUNTO MUERTO  UMBRAL DE RENTABILIDAD</a:t>
            </a:r>
          </a:p>
          <a:p>
            <a:pPr algn="just" eaLnBrk="1" hangingPunct="1">
              <a:defRPr/>
            </a:pPr>
            <a:r>
              <a:rPr lang="es-ES" altLang="es-ES" sz="1800" dirty="0"/>
              <a:t>Volumen de ingresos destinados a cubrir costes y donde el beneficio es nulo, es decir a partir de ese volumen no hay pérdidas y empieza a generarse beneficio.</a:t>
            </a:r>
          </a:p>
          <a:p>
            <a:pPr algn="just" eaLnBrk="1" hangingPunct="1">
              <a:defRPr/>
            </a:pPr>
            <a:endParaRPr lang="es-ES" altLang="es-ES" sz="1800" dirty="0"/>
          </a:p>
          <a:p>
            <a:pPr algn="just" eaLnBrk="1" hangingPunct="1">
              <a:defRPr/>
            </a:pPr>
            <a:r>
              <a:rPr lang="es-ES" altLang="es-ES" sz="1800" dirty="0"/>
              <a:t>EL PUNTO DE EQUILIBRIO O PUNTO MUERTO es aquel volumen de actividad en el que la empresa simplemente cubre costes. Se produce cuando los beneficios igualan a los costes totales.</a:t>
            </a:r>
          </a:p>
          <a:p>
            <a:pPr algn="just" eaLnBrk="1" hangingPunct="1">
              <a:defRPr/>
            </a:pPr>
            <a:endParaRPr lang="es-ES" altLang="es-ES" sz="1800" dirty="0"/>
          </a:p>
          <a:p>
            <a:pPr algn="just" eaLnBrk="1" hangingPunct="1">
              <a:defRPr/>
            </a:pPr>
            <a:r>
              <a:rPr lang="es-ES" altLang="es-ES" sz="1800" dirty="0"/>
              <a:t>Beneficio = Ingresos – Gastos Fijos – Gastos Variables.</a:t>
            </a:r>
          </a:p>
          <a:p>
            <a:pPr algn="just" eaLnBrk="1" hangingPunct="1">
              <a:defRPr/>
            </a:pPr>
            <a:r>
              <a:rPr lang="es-ES" altLang="es-ES" sz="1800" dirty="0"/>
              <a:t>Beneficio = 0 = Ingresos – Gtos Fijos – Gtos Variables.</a:t>
            </a:r>
          </a:p>
          <a:p>
            <a:pPr algn="just" eaLnBrk="1" hangingPunct="1">
              <a:defRPr/>
            </a:pPr>
            <a:r>
              <a:rPr lang="es-ES" altLang="es-ES" sz="1800" dirty="0"/>
              <a:t>Ingresos =  Gastos Fijos + Gastos Variables.</a:t>
            </a:r>
          </a:p>
          <a:p>
            <a:pPr algn="just" eaLnBrk="1" hangingPunct="1">
              <a:defRPr/>
            </a:pPr>
            <a:r>
              <a:rPr lang="es-ES" altLang="es-ES" sz="1800" dirty="0"/>
              <a:t>Gastos Fijos = Ingresos - Gastos Variables = Margen de Contribución.</a:t>
            </a:r>
          </a:p>
          <a:p>
            <a:pPr algn="just" eaLnBrk="1" hangingPunct="1">
              <a:defRPr/>
            </a:pPr>
            <a:r>
              <a:rPr lang="es-ES" altLang="es-ES" sz="1800" dirty="0"/>
              <a:t>Por lo tanto, podemos decir que el punto de equilibrio se produce cuando el margen de contribución cubre los gastos fijos.</a:t>
            </a:r>
          </a:p>
          <a:p>
            <a:pPr algn="just" eaLnBrk="1" hangingPunct="1">
              <a:defRPr/>
            </a:pPr>
            <a:endParaRPr lang="es-ES" altLang="es-ES" sz="1800" dirty="0"/>
          </a:p>
          <a:p>
            <a:pPr algn="just" eaLnBrk="1" hangingPunct="1">
              <a:defRPr/>
            </a:pPr>
            <a:r>
              <a:rPr lang="es-ES" altLang="es-ES" sz="1800" dirty="0"/>
              <a:t>	PM=</a:t>
            </a:r>
          </a:p>
          <a:p>
            <a:pPr algn="just" eaLnBrk="1" hangingPunct="1">
              <a:defRPr/>
            </a:pPr>
            <a:endParaRPr lang="es-ES" altLang="es-ES" sz="1800" dirty="0"/>
          </a:p>
        </p:txBody>
      </p:sp>
      <p:sp>
        <p:nvSpPr>
          <p:cNvPr id="4" name="7 CuadroTexto">
            <a:extLst>
              <a:ext uri="{FF2B5EF4-FFF2-40B4-BE49-F238E27FC236}">
                <a16:creationId xmlns:a16="http://schemas.microsoft.com/office/drawing/2014/main" id="{E1140EF7-4356-4139-AEFD-9B6863DBD294}"/>
              </a:ext>
            </a:extLst>
          </p:cNvPr>
          <p:cNvSpPr txBox="1">
            <a:spLocks noChangeArrowheads="1"/>
          </p:cNvSpPr>
          <p:nvPr/>
        </p:nvSpPr>
        <p:spPr bwMode="auto">
          <a:xfrm>
            <a:off x="1821855" y="5322664"/>
            <a:ext cx="2233613" cy="369888"/>
          </a:xfrm>
          <a:prstGeom prst="rect">
            <a:avLst/>
          </a:prstGeom>
          <a:noFill/>
          <a:ln w="9525">
            <a:noFill/>
            <a:miter lim="800000"/>
            <a:headEnd/>
            <a:tailEnd/>
          </a:ln>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1800" i="0" u="none" strike="noStrike" kern="0" cap="none" spc="0" normalizeH="0" baseline="0" noProof="0" dirty="0">
                <a:ln>
                  <a:noFill/>
                </a:ln>
                <a:solidFill>
                  <a:srgbClr val="4D5B6B"/>
                </a:solidFill>
                <a:effectLst/>
                <a:uLnTx/>
                <a:uFillTx/>
              </a:rPr>
              <a:t>Costes Fijos (€)</a:t>
            </a:r>
          </a:p>
        </p:txBody>
      </p:sp>
      <p:cxnSp>
        <p:nvCxnSpPr>
          <p:cNvPr id="5" name="9 Conector recto">
            <a:extLst>
              <a:ext uri="{FF2B5EF4-FFF2-40B4-BE49-F238E27FC236}">
                <a16:creationId xmlns:a16="http://schemas.microsoft.com/office/drawing/2014/main" id="{BB23B87D-FA5A-4799-B715-1CA93B02F0F2}"/>
              </a:ext>
            </a:extLst>
          </p:cNvPr>
          <p:cNvCxnSpPr/>
          <p:nvPr/>
        </p:nvCxnSpPr>
        <p:spPr>
          <a:xfrm>
            <a:off x="1691680" y="5740177"/>
            <a:ext cx="2493963" cy="0"/>
          </a:xfrm>
          <a:prstGeom prst="line">
            <a:avLst/>
          </a:prstGeom>
          <a:noFill/>
          <a:ln w="9525" cap="flat" cmpd="sng" algn="ctr">
            <a:solidFill>
              <a:srgbClr val="4D5B6B">
                <a:lumMod val="75000"/>
              </a:srgbClr>
            </a:solidFill>
            <a:prstDash val="solid"/>
          </a:ln>
          <a:effectLst/>
        </p:spPr>
      </p:cxnSp>
      <p:sp>
        <p:nvSpPr>
          <p:cNvPr id="6" name="10 CuadroTexto">
            <a:extLst>
              <a:ext uri="{FF2B5EF4-FFF2-40B4-BE49-F238E27FC236}">
                <a16:creationId xmlns:a16="http://schemas.microsoft.com/office/drawing/2014/main" id="{EDCBCDEC-8D06-4401-8BFD-3E44397C70CC}"/>
              </a:ext>
            </a:extLst>
          </p:cNvPr>
          <p:cNvSpPr txBox="1">
            <a:spLocks noChangeArrowheads="1"/>
          </p:cNvSpPr>
          <p:nvPr/>
        </p:nvSpPr>
        <p:spPr bwMode="auto">
          <a:xfrm>
            <a:off x="1691680" y="5805264"/>
            <a:ext cx="2493963" cy="646113"/>
          </a:xfrm>
          <a:prstGeom prst="rect">
            <a:avLst/>
          </a:prstGeom>
          <a:noFill/>
          <a:ln w="9525">
            <a:noFill/>
            <a:miter lim="800000"/>
            <a:headEnd/>
            <a:tailEnd/>
          </a:ln>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1800" i="0" u="none" strike="noStrike" kern="0" cap="none" spc="0" normalizeH="0" baseline="0" noProof="0" dirty="0">
                <a:ln>
                  <a:noFill/>
                </a:ln>
                <a:solidFill>
                  <a:srgbClr val="4D5B6B"/>
                </a:solidFill>
                <a:effectLst/>
                <a:uLnTx/>
                <a:uFillTx/>
              </a:rPr>
              <a:t>Margen Contribución Unitario (€)</a:t>
            </a:r>
          </a:p>
        </p:txBody>
      </p:sp>
    </p:spTree>
    <p:extLst>
      <p:ext uri="{BB962C8B-B14F-4D97-AF65-F5344CB8AC3E}">
        <p14:creationId xmlns:p14="http://schemas.microsoft.com/office/powerpoint/2010/main" val="294342845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7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75">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75">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07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PUNTO MUERTO  UMBRAL DE RENTABILIDAD</a:t>
            </a:r>
          </a:p>
          <a:p>
            <a:pPr algn="just" eaLnBrk="1" hangingPunct="1">
              <a:defRPr/>
            </a:pPr>
            <a:endParaRPr lang="es-ES" altLang="es-ES" sz="1800" dirty="0"/>
          </a:p>
        </p:txBody>
      </p:sp>
      <p:sp>
        <p:nvSpPr>
          <p:cNvPr id="38" name="Rectangle 3">
            <a:extLst>
              <a:ext uri="{FF2B5EF4-FFF2-40B4-BE49-F238E27FC236}">
                <a16:creationId xmlns:a16="http://schemas.microsoft.com/office/drawing/2014/main" id="{9E716DE6-87D4-49F7-8237-01D2D88C6817}"/>
              </a:ext>
            </a:extLst>
          </p:cNvPr>
          <p:cNvSpPr>
            <a:spLocks noChangeArrowheads="1"/>
          </p:cNvSpPr>
          <p:nvPr/>
        </p:nvSpPr>
        <p:spPr bwMode="auto">
          <a:xfrm>
            <a:off x="3506788" y="5467350"/>
            <a:ext cx="2290762" cy="288925"/>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altLang="es-E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
        <p:nvSpPr>
          <p:cNvPr id="39" name="Freeform 4">
            <a:extLst>
              <a:ext uri="{FF2B5EF4-FFF2-40B4-BE49-F238E27FC236}">
                <a16:creationId xmlns:a16="http://schemas.microsoft.com/office/drawing/2014/main" id="{B7EBD937-6361-4700-AACF-A301AD8DCEB8}"/>
              </a:ext>
            </a:extLst>
          </p:cNvPr>
          <p:cNvSpPr>
            <a:spLocks/>
          </p:cNvSpPr>
          <p:nvPr/>
        </p:nvSpPr>
        <p:spPr bwMode="auto">
          <a:xfrm>
            <a:off x="4629150" y="2141538"/>
            <a:ext cx="3446463" cy="1541462"/>
          </a:xfrm>
          <a:custGeom>
            <a:avLst/>
            <a:gdLst>
              <a:gd name="T0" fmla="*/ 2147483646 w 1954"/>
              <a:gd name="T1" fmla="*/ 0 h 906"/>
              <a:gd name="T2" fmla="*/ 0 w 1954"/>
              <a:gd name="T3" fmla="*/ 2147483646 h 906"/>
              <a:gd name="T4" fmla="*/ 2147483646 w 1954"/>
              <a:gd name="T5" fmla="*/ 1163684712 h 906"/>
              <a:gd name="T6" fmla="*/ 2147483646 w 1954"/>
              <a:gd name="T7" fmla="*/ 46315319 h 906"/>
              <a:gd name="T8" fmla="*/ 0 60000 65536"/>
              <a:gd name="T9" fmla="*/ 0 60000 65536"/>
              <a:gd name="T10" fmla="*/ 0 60000 65536"/>
              <a:gd name="T11" fmla="*/ 0 60000 65536"/>
              <a:gd name="T12" fmla="*/ 0 w 1954"/>
              <a:gd name="T13" fmla="*/ 0 h 906"/>
              <a:gd name="T14" fmla="*/ 1954 w 1954"/>
              <a:gd name="T15" fmla="*/ 906 h 906"/>
            </a:gdLst>
            <a:ahLst/>
            <a:cxnLst>
              <a:cxn ang="T8">
                <a:pos x="T0" y="T1"/>
              </a:cxn>
              <a:cxn ang="T9">
                <a:pos x="T2" y="T3"/>
              </a:cxn>
              <a:cxn ang="T10">
                <a:pos x="T4" y="T5"/>
              </a:cxn>
              <a:cxn ang="T11">
                <a:pos x="T6" y="T7"/>
              </a:cxn>
            </a:cxnLst>
            <a:rect l="T12" t="T13" r="T14" b="T15"/>
            <a:pathLst>
              <a:path w="1954" h="906">
                <a:moveTo>
                  <a:pt x="1941" y="0"/>
                </a:moveTo>
                <a:lnTo>
                  <a:pt x="0" y="906"/>
                </a:lnTo>
                <a:lnTo>
                  <a:pt x="1954" y="402"/>
                </a:lnTo>
                <a:lnTo>
                  <a:pt x="1948" y="16"/>
                </a:lnTo>
              </a:path>
            </a:pathLst>
          </a:custGeom>
          <a:solidFill>
            <a:schemeClr val="tx2"/>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s-E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
        <p:nvSpPr>
          <p:cNvPr id="40" name="Line 5">
            <a:extLst>
              <a:ext uri="{FF2B5EF4-FFF2-40B4-BE49-F238E27FC236}">
                <a16:creationId xmlns:a16="http://schemas.microsoft.com/office/drawing/2014/main" id="{E7B293F4-888E-4FBF-AF34-C54D78AEDE3A}"/>
              </a:ext>
            </a:extLst>
          </p:cNvPr>
          <p:cNvSpPr>
            <a:spLocks noChangeShapeType="1"/>
          </p:cNvSpPr>
          <p:nvPr/>
        </p:nvSpPr>
        <p:spPr bwMode="auto">
          <a:xfrm flipV="1">
            <a:off x="1711325" y="2820988"/>
            <a:ext cx="6384925" cy="16033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s-E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
        <p:nvSpPr>
          <p:cNvPr id="41" name="Line 6">
            <a:extLst>
              <a:ext uri="{FF2B5EF4-FFF2-40B4-BE49-F238E27FC236}">
                <a16:creationId xmlns:a16="http://schemas.microsoft.com/office/drawing/2014/main" id="{3E4C94E0-1FA0-41F0-BF61-3E97BD6BDAFA}"/>
              </a:ext>
            </a:extLst>
          </p:cNvPr>
          <p:cNvSpPr>
            <a:spLocks noChangeShapeType="1"/>
          </p:cNvSpPr>
          <p:nvPr/>
        </p:nvSpPr>
        <p:spPr bwMode="auto">
          <a:xfrm flipV="1">
            <a:off x="1701800" y="2139950"/>
            <a:ext cx="6400800" cy="2860675"/>
          </a:xfrm>
          <a:prstGeom prst="line">
            <a:avLst/>
          </a:prstGeom>
          <a:noFill/>
          <a:ln w="25400">
            <a:solidFill>
              <a:schemeClr val="tx1"/>
            </a:solidFill>
            <a:prstDash val="dashDot"/>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s-E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
        <p:nvSpPr>
          <p:cNvPr id="42" name="Line 7">
            <a:extLst>
              <a:ext uri="{FF2B5EF4-FFF2-40B4-BE49-F238E27FC236}">
                <a16:creationId xmlns:a16="http://schemas.microsoft.com/office/drawing/2014/main" id="{44D340EC-0739-443A-B89A-153F6D27C527}"/>
              </a:ext>
            </a:extLst>
          </p:cNvPr>
          <p:cNvSpPr>
            <a:spLocks noChangeShapeType="1"/>
          </p:cNvSpPr>
          <p:nvPr/>
        </p:nvSpPr>
        <p:spPr bwMode="auto">
          <a:xfrm>
            <a:off x="1697038" y="4419600"/>
            <a:ext cx="6324600" cy="0"/>
          </a:xfrm>
          <a:prstGeom prst="line">
            <a:avLst/>
          </a:prstGeom>
          <a:noFill/>
          <a:ln w="12700">
            <a:solidFill>
              <a:schemeClr val="tx1"/>
            </a:solidFill>
            <a:prstDash val="sysDot"/>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s-E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
        <p:nvSpPr>
          <p:cNvPr id="43" name="Rectangle 8">
            <a:extLst>
              <a:ext uri="{FF2B5EF4-FFF2-40B4-BE49-F238E27FC236}">
                <a16:creationId xmlns:a16="http://schemas.microsoft.com/office/drawing/2014/main" id="{FE9A3847-6E65-474C-89B4-25518079B03C}"/>
              </a:ext>
            </a:extLst>
          </p:cNvPr>
          <p:cNvSpPr>
            <a:spLocks noChangeArrowheads="1"/>
          </p:cNvSpPr>
          <p:nvPr/>
        </p:nvSpPr>
        <p:spPr bwMode="auto">
          <a:xfrm>
            <a:off x="5175250" y="4498975"/>
            <a:ext cx="1247775"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8967" tIns="48615" rIns="98967" bIns="48615">
            <a:spAutoFit/>
          </a:bodyPr>
          <a:lstStyle>
            <a:lvl1pPr defTabSz="1000125">
              <a:spcBef>
                <a:spcPct val="20000"/>
              </a:spcBef>
              <a:buChar char="•"/>
              <a:defRPr sz="3200">
                <a:solidFill>
                  <a:schemeClr val="tx1"/>
                </a:solidFill>
                <a:latin typeface="Times New Roman" panose="02020603050405020304" pitchFamily="18" charset="0"/>
              </a:defRPr>
            </a:lvl1pPr>
            <a:lvl2pPr marL="742950" indent="-285750" defTabSz="1000125">
              <a:spcBef>
                <a:spcPct val="20000"/>
              </a:spcBef>
              <a:buChar char="–"/>
              <a:defRPr sz="2800">
                <a:solidFill>
                  <a:schemeClr val="tx1"/>
                </a:solidFill>
                <a:latin typeface="Times New Roman" panose="02020603050405020304" pitchFamily="18" charset="0"/>
              </a:defRPr>
            </a:lvl2pPr>
            <a:lvl3pPr marL="1143000" indent="-228600" defTabSz="1000125">
              <a:spcBef>
                <a:spcPct val="20000"/>
              </a:spcBef>
              <a:buChar char="•"/>
              <a:defRPr sz="2400">
                <a:solidFill>
                  <a:schemeClr val="tx1"/>
                </a:solidFill>
                <a:latin typeface="Times New Roman" panose="02020603050405020304" pitchFamily="18" charset="0"/>
              </a:defRPr>
            </a:lvl3pPr>
            <a:lvl4pPr marL="1600200" indent="-228600" defTabSz="1000125">
              <a:spcBef>
                <a:spcPct val="20000"/>
              </a:spcBef>
              <a:buChar char="–"/>
              <a:defRPr sz="2000">
                <a:solidFill>
                  <a:schemeClr val="tx1"/>
                </a:solidFill>
                <a:latin typeface="Times New Roman" panose="02020603050405020304" pitchFamily="18" charset="0"/>
              </a:defRPr>
            </a:lvl4pPr>
            <a:lvl5pPr marL="2057400" indent="-228600" defTabSz="1000125">
              <a:spcBef>
                <a:spcPct val="20000"/>
              </a:spcBef>
              <a:buChar char="»"/>
              <a:defRPr sz="2000">
                <a:solidFill>
                  <a:schemeClr val="tx1"/>
                </a:solidFill>
                <a:latin typeface="Times New Roman" panose="02020603050405020304" pitchFamily="18" charset="0"/>
              </a:defRPr>
            </a:lvl5pPr>
            <a:lvl6pPr marL="25146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1000125" rtl="0" eaLnBrk="0" fontAlgn="base" latinLnBrk="0" hangingPunct="0">
              <a:lnSpc>
                <a:spcPct val="100000"/>
              </a:lnSpc>
              <a:spcBef>
                <a:spcPct val="0"/>
              </a:spcBef>
              <a:spcAft>
                <a:spcPct val="0"/>
              </a:spcAft>
              <a:buClrTx/>
              <a:buSzTx/>
              <a:buFontTx/>
              <a:buNone/>
              <a:tabLst/>
              <a:defRPr/>
            </a:pPr>
            <a:r>
              <a:rPr kumimoji="0" lang="en-US" altLang="es-ES" sz="17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Costes Fijos</a:t>
            </a:r>
          </a:p>
        </p:txBody>
      </p:sp>
      <p:sp>
        <p:nvSpPr>
          <p:cNvPr id="44" name="Rectangle 9">
            <a:extLst>
              <a:ext uri="{FF2B5EF4-FFF2-40B4-BE49-F238E27FC236}">
                <a16:creationId xmlns:a16="http://schemas.microsoft.com/office/drawing/2014/main" id="{FD282931-A6E4-4BCD-B3ED-67FE30E8961F}"/>
              </a:ext>
            </a:extLst>
          </p:cNvPr>
          <p:cNvSpPr>
            <a:spLocks noChangeArrowheads="1"/>
          </p:cNvSpPr>
          <p:nvPr/>
        </p:nvSpPr>
        <p:spPr bwMode="auto">
          <a:xfrm>
            <a:off x="5019675" y="3676650"/>
            <a:ext cx="1601788"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8967" tIns="48615" rIns="98967" bIns="48615">
            <a:spAutoFit/>
          </a:bodyPr>
          <a:lstStyle>
            <a:lvl1pPr defTabSz="1000125">
              <a:spcBef>
                <a:spcPct val="20000"/>
              </a:spcBef>
              <a:buChar char="•"/>
              <a:defRPr sz="3200">
                <a:solidFill>
                  <a:schemeClr val="tx1"/>
                </a:solidFill>
                <a:latin typeface="Times New Roman" panose="02020603050405020304" pitchFamily="18" charset="0"/>
              </a:defRPr>
            </a:lvl1pPr>
            <a:lvl2pPr marL="742950" indent="-285750" defTabSz="1000125">
              <a:spcBef>
                <a:spcPct val="20000"/>
              </a:spcBef>
              <a:buChar char="–"/>
              <a:defRPr sz="2800">
                <a:solidFill>
                  <a:schemeClr val="tx1"/>
                </a:solidFill>
                <a:latin typeface="Times New Roman" panose="02020603050405020304" pitchFamily="18" charset="0"/>
              </a:defRPr>
            </a:lvl2pPr>
            <a:lvl3pPr marL="1143000" indent="-228600" defTabSz="1000125">
              <a:spcBef>
                <a:spcPct val="20000"/>
              </a:spcBef>
              <a:buChar char="•"/>
              <a:defRPr sz="2400">
                <a:solidFill>
                  <a:schemeClr val="tx1"/>
                </a:solidFill>
                <a:latin typeface="Times New Roman" panose="02020603050405020304" pitchFamily="18" charset="0"/>
              </a:defRPr>
            </a:lvl3pPr>
            <a:lvl4pPr marL="1600200" indent="-228600" defTabSz="1000125">
              <a:spcBef>
                <a:spcPct val="20000"/>
              </a:spcBef>
              <a:buChar char="–"/>
              <a:defRPr sz="2000">
                <a:solidFill>
                  <a:schemeClr val="tx1"/>
                </a:solidFill>
                <a:latin typeface="Times New Roman" panose="02020603050405020304" pitchFamily="18" charset="0"/>
              </a:defRPr>
            </a:lvl4pPr>
            <a:lvl5pPr marL="2057400" indent="-228600" defTabSz="1000125">
              <a:spcBef>
                <a:spcPct val="20000"/>
              </a:spcBef>
              <a:buChar char="»"/>
              <a:defRPr sz="2000">
                <a:solidFill>
                  <a:schemeClr val="tx1"/>
                </a:solidFill>
                <a:latin typeface="Times New Roman" panose="02020603050405020304" pitchFamily="18" charset="0"/>
              </a:defRPr>
            </a:lvl5pPr>
            <a:lvl6pPr marL="25146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1000125" rtl="0" eaLnBrk="0" fontAlgn="base" latinLnBrk="0" hangingPunct="0">
              <a:lnSpc>
                <a:spcPct val="100000"/>
              </a:lnSpc>
              <a:spcBef>
                <a:spcPct val="0"/>
              </a:spcBef>
              <a:spcAft>
                <a:spcPct val="0"/>
              </a:spcAft>
              <a:buClrTx/>
              <a:buSzTx/>
              <a:buFontTx/>
              <a:buNone/>
              <a:tabLst/>
              <a:defRPr/>
            </a:pPr>
            <a:r>
              <a:rPr kumimoji="0" lang="en-US" altLang="es-ES" sz="17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Costes variables</a:t>
            </a:r>
          </a:p>
        </p:txBody>
      </p:sp>
      <p:sp>
        <p:nvSpPr>
          <p:cNvPr id="45" name="Rectangle 10">
            <a:extLst>
              <a:ext uri="{FF2B5EF4-FFF2-40B4-BE49-F238E27FC236}">
                <a16:creationId xmlns:a16="http://schemas.microsoft.com/office/drawing/2014/main" id="{BECACC08-7EF5-426F-A0CA-3979FB54D5E9}"/>
              </a:ext>
            </a:extLst>
          </p:cNvPr>
          <p:cNvSpPr>
            <a:spLocks noChangeArrowheads="1"/>
          </p:cNvSpPr>
          <p:nvPr/>
        </p:nvSpPr>
        <p:spPr bwMode="auto">
          <a:xfrm>
            <a:off x="6948488" y="3119438"/>
            <a:ext cx="1847850"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8967" tIns="48615" rIns="98967" bIns="48615">
            <a:spAutoFit/>
          </a:bodyPr>
          <a:lstStyle>
            <a:lvl1pPr defTabSz="1000125">
              <a:spcBef>
                <a:spcPct val="20000"/>
              </a:spcBef>
              <a:buChar char="•"/>
              <a:defRPr sz="3200">
                <a:solidFill>
                  <a:schemeClr val="tx1"/>
                </a:solidFill>
                <a:latin typeface="Times New Roman" panose="02020603050405020304" pitchFamily="18" charset="0"/>
              </a:defRPr>
            </a:lvl1pPr>
            <a:lvl2pPr marL="742950" indent="-285750" defTabSz="1000125">
              <a:spcBef>
                <a:spcPct val="20000"/>
              </a:spcBef>
              <a:buChar char="–"/>
              <a:defRPr sz="2800">
                <a:solidFill>
                  <a:schemeClr val="tx1"/>
                </a:solidFill>
                <a:latin typeface="Times New Roman" panose="02020603050405020304" pitchFamily="18" charset="0"/>
              </a:defRPr>
            </a:lvl2pPr>
            <a:lvl3pPr marL="1143000" indent="-228600" defTabSz="1000125">
              <a:spcBef>
                <a:spcPct val="20000"/>
              </a:spcBef>
              <a:buChar char="•"/>
              <a:defRPr sz="2400">
                <a:solidFill>
                  <a:schemeClr val="tx1"/>
                </a:solidFill>
                <a:latin typeface="Times New Roman" panose="02020603050405020304" pitchFamily="18" charset="0"/>
              </a:defRPr>
            </a:lvl3pPr>
            <a:lvl4pPr marL="1600200" indent="-228600" defTabSz="1000125">
              <a:spcBef>
                <a:spcPct val="20000"/>
              </a:spcBef>
              <a:buChar char="–"/>
              <a:defRPr sz="2000">
                <a:solidFill>
                  <a:schemeClr val="tx1"/>
                </a:solidFill>
                <a:latin typeface="Times New Roman" panose="02020603050405020304" pitchFamily="18" charset="0"/>
              </a:defRPr>
            </a:lvl4pPr>
            <a:lvl5pPr marL="2057400" indent="-228600" defTabSz="1000125">
              <a:spcBef>
                <a:spcPct val="20000"/>
              </a:spcBef>
              <a:buChar char="»"/>
              <a:defRPr sz="2000">
                <a:solidFill>
                  <a:schemeClr val="tx1"/>
                </a:solidFill>
                <a:latin typeface="Times New Roman" panose="02020603050405020304" pitchFamily="18" charset="0"/>
              </a:defRPr>
            </a:lvl5pPr>
            <a:lvl6pPr marL="25146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1000125" rtl="0" eaLnBrk="0" fontAlgn="base" latinLnBrk="0" hangingPunct="0">
              <a:lnSpc>
                <a:spcPct val="100000"/>
              </a:lnSpc>
              <a:spcBef>
                <a:spcPct val="0"/>
              </a:spcBef>
              <a:spcAft>
                <a:spcPct val="0"/>
              </a:spcAft>
              <a:buClrTx/>
              <a:buSzTx/>
              <a:buFontTx/>
              <a:buNone/>
              <a:tabLst/>
              <a:defRPr/>
            </a:pPr>
            <a:r>
              <a:rPr kumimoji="0" lang="en-US" altLang="es-ES" sz="17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Línea de coste total</a:t>
            </a:r>
          </a:p>
        </p:txBody>
      </p:sp>
      <p:sp>
        <p:nvSpPr>
          <p:cNvPr id="46" name="Rectangle 11">
            <a:extLst>
              <a:ext uri="{FF2B5EF4-FFF2-40B4-BE49-F238E27FC236}">
                <a16:creationId xmlns:a16="http://schemas.microsoft.com/office/drawing/2014/main" id="{5265A5BE-2DD9-4B58-A372-B5C94A87149C}"/>
              </a:ext>
            </a:extLst>
          </p:cNvPr>
          <p:cNvSpPr>
            <a:spLocks noChangeArrowheads="1"/>
          </p:cNvSpPr>
          <p:nvPr/>
        </p:nvSpPr>
        <p:spPr bwMode="auto">
          <a:xfrm>
            <a:off x="5065713" y="2195513"/>
            <a:ext cx="2319337"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8967" tIns="48615" rIns="98967" bIns="48615">
            <a:spAutoFit/>
          </a:bodyPr>
          <a:lstStyle>
            <a:lvl1pPr defTabSz="1000125">
              <a:spcBef>
                <a:spcPct val="20000"/>
              </a:spcBef>
              <a:buChar char="•"/>
              <a:defRPr sz="3200">
                <a:solidFill>
                  <a:schemeClr val="tx1"/>
                </a:solidFill>
                <a:latin typeface="Times New Roman" panose="02020603050405020304" pitchFamily="18" charset="0"/>
              </a:defRPr>
            </a:lvl1pPr>
            <a:lvl2pPr marL="742950" indent="-285750" defTabSz="1000125">
              <a:spcBef>
                <a:spcPct val="20000"/>
              </a:spcBef>
              <a:buChar char="–"/>
              <a:defRPr sz="2800">
                <a:solidFill>
                  <a:schemeClr val="tx1"/>
                </a:solidFill>
                <a:latin typeface="Times New Roman" panose="02020603050405020304" pitchFamily="18" charset="0"/>
              </a:defRPr>
            </a:lvl2pPr>
            <a:lvl3pPr marL="1143000" indent="-228600" defTabSz="1000125">
              <a:spcBef>
                <a:spcPct val="20000"/>
              </a:spcBef>
              <a:buChar char="•"/>
              <a:defRPr sz="2400">
                <a:solidFill>
                  <a:schemeClr val="tx1"/>
                </a:solidFill>
                <a:latin typeface="Times New Roman" panose="02020603050405020304" pitchFamily="18" charset="0"/>
              </a:defRPr>
            </a:lvl3pPr>
            <a:lvl4pPr marL="1600200" indent="-228600" defTabSz="1000125">
              <a:spcBef>
                <a:spcPct val="20000"/>
              </a:spcBef>
              <a:buChar char="–"/>
              <a:defRPr sz="2000">
                <a:solidFill>
                  <a:schemeClr val="tx1"/>
                </a:solidFill>
                <a:latin typeface="Times New Roman" panose="02020603050405020304" pitchFamily="18" charset="0"/>
              </a:defRPr>
            </a:lvl4pPr>
            <a:lvl5pPr marL="2057400" indent="-228600" defTabSz="1000125">
              <a:spcBef>
                <a:spcPct val="20000"/>
              </a:spcBef>
              <a:buChar char="»"/>
              <a:defRPr sz="2000">
                <a:solidFill>
                  <a:schemeClr val="tx1"/>
                </a:solidFill>
                <a:latin typeface="Times New Roman" panose="02020603050405020304" pitchFamily="18" charset="0"/>
              </a:defRPr>
            </a:lvl5pPr>
            <a:lvl6pPr marL="25146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1000125" rtl="0" eaLnBrk="0" fontAlgn="base" latinLnBrk="0" hangingPunct="0">
              <a:lnSpc>
                <a:spcPct val="100000"/>
              </a:lnSpc>
              <a:spcBef>
                <a:spcPct val="0"/>
              </a:spcBef>
              <a:spcAft>
                <a:spcPct val="0"/>
              </a:spcAft>
              <a:buClrTx/>
              <a:buSzTx/>
              <a:buFontTx/>
              <a:buNone/>
              <a:tabLst/>
              <a:defRPr/>
            </a:pPr>
            <a:r>
              <a:rPr kumimoji="0" lang="en-US" altLang="es-ES" sz="17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Línea de ingresos totales</a:t>
            </a:r>
          </a:p>
        </p:txBody>
      </p:sp>
      <p:sp>
        <p:nvSpPr>
          <p:cNvPr id="47" name="Rectangle 12">
            <a:extLst>
              <a:ext uri="{FF2B5EF4-FFF2-40B4-BE49-F238E27FC236}">
                <a16:creationId xmlns:a16="http://schemas.microsoft.com/office/drawing/2014/main" id="{92AFF3B0-68C0-46BF-9F8E-310647F2FAE8}"/>
              </a:ext>
            </a:extLst>
          </p:cNvPr>
          <p:cNvSpPr>
            <a:spLocks noChangeArrowheads="1"/>
          </p:cNvSpPr>
          <p:nvPr/>
        </p:nvSpPr>
        <p:spPr bwMode="auto">
          <a:xfrm>
            <a:off x="6846888" y="2582863"/>
            <a:ext cx="1090612"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8967" tIns="48615" rIns="98967" bIns="48615">
            <a:spAutoFit/>
          </a:bodyPr>
          <a:lstStyle>
            <a:lvl1pPr defTabSz="1000125">
              <a:spcBef>
                <a:spcPct val="20000"/>
              </a:spcBef>
              <a:buChar char="•"/>
              <a:defRPr sz="3200">
                <a:solidFill>
                  <a:schemeClr val="tx1"/>
                </a:solidFill>
                <a:latin typeface="Times New Roman" panose="02020603050405020304" pitchFamily="18" charset="0"/>
              </a:defRPr>
            </a:lvl1pPr>
            <a:lvl2pPr marL="742950" indent="-285750" defTabSz="1000125">
              <a:spcBef>
                <a:spcPct val="20000"/>
              </a:spcBef>
              <a:buChar char="–"/>
              <a:defRPr sz="2800">
                <a:solidFill>
                  <a:schemeClr val="tx1"/>
                </a:solidFill>
                <a:latin typeface="Times New Roman" panose="02020603050405020304" pitchFamily="18" charset="0"/>
              </a:defRPr>
            </a:lvl2pPr>
            <a:lvl3pPr marL="1143000" indent="-228600" defTabSz="1000125">
              <a:spcBef>
                <a:spcPct val="20000"/>
              </a:spcBef>
              <a:buChar char="•"/>
              <a:defRPr sz="2400">
                <a:solidFill>
                  <a:schemeClr val="tx1"/>
                </a:solidFill>
                <a:latin typeface="Times New Roman" panose="02020603050405020304" pitchFamily="18" charset="0"/>
              </a:defRPr>
            </a:lvl3pPr>
            <a:lvl4pPr marL="1600200" indent="-228600" defTabSz="1000125">
              <a:spcBef>
                <a:spcPct val="20000"/>
              </a:spcBef>
              <a:buChar char="–"/>
              <a:defRPr sz="2000">
                <a:solidFill>
                  <a:schemeClr val="tx1"/>
                </a:solidFill>
                <a:latin typeface="Times New Roman" panose="02020603050405020304" pitchFamily="18" charset="0"/>
              </a:defRPr>
            </a:lvl4pPr>
            <a:lvl5pPr marL="2057400" indent="-228600" defTabSz="1000125">
              <a:spcBef>
                <a:spcPct val="20000"/>
              </a:spcBef>
              <a:buChar char="»"/>
              <a:defRPr sz="2000">
                <a:solidFill>
                  <a:schemeClr val="tx1"/>
                </a:solidFill>
                <a:latin typeface="Times New Roman" panose="02020603050405020304" pitchFamily="18" charset="0"/>
              </a:defRPr>
            </a:lvl5pPr>
            <a:lvl6pPr marL="25146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1000125" rtl="0" eaLnBrk="0" fontAlgn="base" latinLnBrk="0" hangingPunct="0">
              <a:lnSpc>
                <a:spcPct val="100000"/>
              </a:lnSpc>
              <a:spcBef>
                <a:spcPct val="0"/>
              </a:spcBef>
              <a:spcAft>
                <a:spcPct val="0"/>
              </a:spcAft>
              <a:buClrTx/>
              <a:buSzTx/>
              <a:buFontTx/>
              <a:buNone/>
              <a:tabLst/>
              <a:defRPr/>
            </a:pPr>
            <a:r>
              <a:rPr kumimoji="0" lang="en-US" altLang="es-ES" sz="1700" b="1" i="0" u="none" strike="noStrike" kern="1200" cap="none" spc="0" normalizeH="0" baseline="0" noProof="0" dirty="0">
                <a:ln>
                  <a:noFill/>
                </a:ln>
                <a:solidFill>
                  <a:srgbClr val="FFFFFF"/>
                </a:solidFill>
                <a:effectLst/>
                <a:uLnTx/>
                <a:uFillTx/>
                <a:latin typeface="Arial Narrow" panose="020B0606020202030204" pitchFamily="34" charset="0"/>
                <a:ea typeface="+mn-ea"/>
                <a:cs typeface="+mn-cs"/>
              </a:rPr>
              <a:t>Beneficios</a:t>
            </a:r>
            <a:endParaRPr kumimoji="0" lang="en-US" altLang="es-ES" sz="17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endParaRPr>
          </a:p>
        </p:txBody>
      </p:sp>
      <p:sp>
        <p:nvSpPr>
          <p:cNvPr id="48" name="Rectangle 13">
            <a:extLst>
              <a:ext uri="{FF2B5EF4-FFF2-40B4-BE49-F238E27FC236}">
                <a16:creationId xmlns:a16="http://schemas.microsoft.com/office/drawing/2014/main" id="{C958A27E-CA2E-4CB8-84FE-BE1221D465C4}"/>
              </a:ext>
            </a:extLst>
          </p:cNvPr>
          <p:cNvSpPr>
            <a:spLocks noChangeArrowheads="1"/>
          </p:cNvSpPr>
          <p:nvPr/>
        </p:nvSpPr>
        <p:spPr bwMode="auto">
          <a:xfrm>
            <a:off x="1984375" y="2620963"/>
            <a:ext cx="2667000"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8967" tIns="48615" rIns="98967" bIns="48615">
            <a:spAutoFit/>
          </a:bodyPr>
          <a:lstStyle>
            <a:lvl1pPr defTabSz="1000125">
              <a:spcBef>
                <a:spcPct val="20000"/>
              </a:spcBef>
              <a:buChar char="•"/>
              <a:defRPr sz="3200">
                <a:solidFill>
                  <a:schemeClr val="tx1"/>
                </a:solidFill>
                <a:latin typeface="Times New Roman" panose="02020603050405020304" pitchFamily="18" charset="0"/>
              </a:defRPr>
            </a:lvl1pPr>
            <a:lvl2pPr marL="742950" indent="-285750" defTabSz="1000125">
              <a:spcBef>
                <a:spcPct val="20000"/>
              </a:spcBef>
              <a:buChar char="–"/>
              <a:defRPr sz="2800">
                <a:solidFill>
                  <a:schemeClr val="tx1"/>
                </a:solidFill>
                <a:latin typeface="Times New Roman" panose="02020603050405020304" pitchFamily="18" charset="0"/>
              </a:defRPr>
            </a:lvl2pPr>
            <a:lvl3pPr marL="1143000" indent="-228600" defTabSz="1000125">
              <a:spcBef>
                <a:spcPct val="20000"/>
              </a:spcBef>
              <a:buChar char="•"/>
              <a:defRPr sz="2400">
                <a:solidFill>
                  <a:schemeClr val="tx1"/>
                </a:solidFill>
                <a:latin typeface="Times New Roman" panose="02020603050405020304" pitchFamily="18" charset="0"/>
              </a:defRPr>
            </a:lvl3pPr>
            <a:lvl4pPr marL="1600200" indent="-228600" defTabSz="1000125">
              <a:spcBef>
                <a:spcPct val="20000"/>
              </a:spcBef>
              <a:buChar char="–"/>
              <a:defRPr sz="2000">
                <a:solidFill>
                  <a:schemeClr val="tx1"/>
                </a:solidFill>
                <a:latin typeface="Times New Roman" panose="02020603050405020304" pitchFamily="18" charset="0"/>
              </a:defRPr>
            </a:lvl4pPr>
            <a:lvl5pPr marL="2057400" indent="-228600" defTabSz="1000125">
              <a:spcBef>
                <a:spcPct val="20000"/>
              </a:spcBef>
              <a:buChar char="»"/>
              <a:defRPr sz="2000">
                <a:solidFill>
                  <a:schemeClr val="tx1"/>
                </a:solidFill>
                <a:latin typeface="Times New Roman" panose="02020603050405020304" pitchFamily="18" charset="0"/>
              </a:defRPr>
            </a:lvl5pPr>
            <a:lvl6pPr marL="25146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1000125" rtl="0" eaLnBrk="0" fontAlgn="base" latinLnBrk="0" hangingPunct="0">
              <a:lnSpc>
                <a:spcPct val="100000"/>
              </a:lnSpc>
              <a:spcBef>
                <a:spcPct val="0"/>
              </a:spcBef>
              <a:spcAft>
                <a:spcPct val="0"/>
              </a:spcAft>
              <a:buClrTx/>
              <a:buSzTx/>
              <a:buFontTx/>
              <a:buNone/>
              <a:tabLst/>
              <a:defRPr/>
            </a:pPr>
            <a:r>
              <a:rPr kumimoji="0" lang="en-US" altLang="es-ES" sz="17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Punto de equilibrio</a:t>
            </a:r>
          </a:p>
          <a:p>
            <a:pPr marL="0" marR="0" lvl="0" indent="0" algn="l" defTabSz="1000125" rtl="0" eaLnBrk="0" fontAlgn="base" latinLnBrk="0" hangingPunct="0">
              <a:lnSpc>
                <a:spcPct val="100000"/>
              </a:lnSpc>
              <a:spcBef>
                <a:spcPct val="0"/>
              </a:spcBef>
              <a:spcAft>
                <a:spcPct val="0"/>
              </a:spcAft>
              <a:buClrTx/>
              <a:buSzTx/>
              <a:buFontTx/>
              <a:buNone/>
              <a:tabLst/>
              <a:defRPr/>
            </a:pPr>
            <a:r>
              <a:rPr kumimoji="0" lang="en-US" altLang="es-ES" sz="17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Coste total = ingresos totales</a:t>
            </a:r>
          </a:p>
        </p:txBody>
      </p:sp>
      <p:sp>
        <p:nvSpPr>
          <p:cNvPr id="49" name="Line 14">
            <a:extLst>
              <a:ext uri="{FF2B5EF4-FFF2-40B4-BE49-F238E27FC236}">
                <a16:creationId xmlns:a16="http://schemas.microsoft.com/office/drawing/2014/main" id="{138270FE-BB7E-4232-AB85-2D184DB1DD84}"/>
              </a:ext>
            </a:extLst>
          </p:cNvPr>
          <p:cNvSpPr>
            <a:spLocks noChangeShapeType="1"/>
          </p:cNvSpPr>
          <p:nvPr/>
        </p:nvSpPr>
        <p:spPr bwMode="auto">
          <a:xfrm>
            <a:off x="3773488" y="3297238"/>
            <a:ext cx="909637" cy="327025"/>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s-E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
        <p:nvSpPr>
          <p:cNvPr id="50" name="Line 15">
            <a:extLst>
              <a:ext uri="{FF2B5EF4-FFF2-40B4-BE49-F238E27FC236}">
                <a16:creationId xmlns:a16="http://schemas.microsoft.com/office/drawing/2014/main" id="{8D5E75C0-4B86-4AC7-B3E1-6E354ECE4A32}"/>
              </a:ext>
            </a:extLst>
          </p:cNvPr>
          <p:cNvSpPr>
            <a:spLocks noChangeShapeType="1"/>
          </p:cNvSpPr>
          <p:nvPr/>
        </p:nvSpPr>
        <p:spPr bwMode="auto">
          <a:xfrm>
            <a:off x="6588125" y="4421188"/>
            <a:ext cx="0" cy="546100"/>
          </a:xfrm>
          <a:prstGeom prst="line">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s-E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
        <p:nvSpPr>
          <p:cNvPr id="51" name="Line 16">
            <a:extLst>
              <a:ext uri="{FF2B5EF4-FFF2-40B4-BE49-F238E27FC236}">
                <a16:creationId xmlns:a16="http://schemas.microsoft.com/office/drawing/2014/main" id="{FAF81AE4-7DEF-4520-9131-A76FDD83340F}"/>
              </a:ext>
            </a:extLst>
          </p:cNvPr>
          <p:cNvSpPr>
            <a:spLocks noChangeShapeType="1"/>
          </p:cNvSpPr>
          <p:nvPr/>
        </p:nvSpPr>
        <p:spPr bwMode="auto">
          <a:xfrm flipV="1">
            <a:off x="6588125" y="3208338"/>
            <a:ext cx="0" cy="1201737"/>
          </a:xfrm>
          <a:prstGeom prst="line">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s-E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
        <p:nvSpPr>
          <p:cNvPr id="52" name="Rectangle 17">
            <a:extLst>
              <a:ext uri="{FF2B5EF4-FFF2-40B4-BE49-F238E27FC236}">
                <a16:creationId xmlns:a16="http://schemas.microsoft.com/office/drawing/2014/main" id="{E51992C1-2001-4E35-911A-2B75224C388C}"/>
              </a:ext>
            </a:extLst>
          </p:cNvPr>
          <p:cNvSpPr>
            <a:spLocks noChangeArrowheads="1"/>
          </p:cNvSpPr>
          <p:nvPr/>
        </p:nvSpPr>
        <p:spPr bwMode="auto">
          <a:xfrm>
            <a:off x="3048000" y="5457825"/>
            <a:ext cx="3397250" cy="403225"/>
          </a:xfrm>
          <a:prstGeom prst="rect">
            <a:avLst/>
          </a:prstGeom>
          <a:solidFill>
            <a:schemeClr val="accent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98967" tIns="48615" rIns="98967" bIns="48615">
            <a:spAutoFit/>
          </a:bodyPr>
          <a:lstStyle>
            <a:lvl1pPr defTabSz="1000125">
              <a:spcBef>
                <a:spcPct val="20000"/>
              </a:spcBef>
              <a:buChar char="•"/>
              <a:defRPr sz="3200">
                <a:solidFill>
                  <a:schemeClr val="tx1"/>
                </a:solidFill>
                <a:latin typeface="Times New Roman" panose="02020603050405020304" pitchFamily="18" charset="0"/>
              </a:defRPr>
            </a:lvl1pPr>
            <a:lvl2pPr marL="742950" indent="-285750" defTabSz="1000125">
              <a:spcBef>
                <a:spcPct val="20000"/>
              </a:spcBef>
              <a:buChar char="–"/>
              <a:defRPr sz="2800">
                <a:solidFill>
                  <a:schemeClr val="tx1"/>
                </a:solidFill>
                <a:latin typeface="Times New Roman" panose="02020603050405020304" pitchFamily="18" charset="0"/>
              </a:defRPr>
            </a:lvl2pPr>
            <a:lvl3pPr marL="1143000" indent="-228600" defTabSz="1000125">
              <a:spcBef>
                <a:spcPct val="20000"/>
              </a:spcBef>
              <a:buChar char="•"/>
              <a:defRPr sz="2400">
                <a:solidFill>
                  <a:schemeClr val="tx1"/>
                </a:solidFill>
                <a:latin typeface="Times New Roman" panose="02020603050405020304" pitchFamily="18" charset="0"/>
              </a:defRPr>
            </a:lvl3pPr>
            <a:lvl4pPr marL="1600200" indent="-228600" defTabSz="1000125">
              <a:spcBef>
                <a:spcPct val="20000"/>
              </a:spcBef>
              <a:buChar char="–"/>
              <a:defRPr sz="2000">
                <a:solidFill>
                  <a:schemeClr val="tx1"/>
                </a:solidFill>
                <a:latin typeface="Times New Roman" panose="02020603050405020304" pitchFamily="18" charset="0"/>
              </a:defRPr>
            </a:lvl4pPr>
            <a:lvl5pPr marL="2057400" indent="-228600" defTabSz="1000125">
              <a:spcBef>
                <a:spcPct val="20000"/>
              </a:spcBef>
              <a:buChar char="»"/>
              <a:defRPr sz="2000">
                <a:solidFill>
                  <a:schemeClr val="tx1"/>
                </a:solidFill>
                <a:latin typeface="Times New Roman" panose="02020603050405020304" pitchFamily="18" charset="0"/>
              </a:defRPr>
            </a:lvl5pPr>
            <a:lvl6pPr marL="25146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1000125" rtl="0" eaLnBrk="0" fontAlgn="base" latinLnBrk="0" hangingPunct="0">
              <a:lnSpc>
                <a:spcPct val="100000"/>
              </a:lnSpc>
              <a:spcBef>
                <a:spcPct val="0"/>
              </a:spcBef>
              <a:spcAft>
                <a:spcPct val="0"/>
              </a:spcAft>
              <a:buClrTx/>
              <a:buSzTx/>
              <a:buFontTx/>
              <a:buNone/>
              <a:tabLst/>
              <a:defRPr/>
            </a:pPr>
            <a:r>
              <a:rPr kumimoji="0" lang="en-US" altLang="es-ES" sz="20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Volumen (unidades por periodo)</a:t>
            </a:r>
          </a:p>
        </p:txBody>
      </p:sp>
      <p:sp>
        <p:nvSpPr>
          <p:cNvPr id="53" name="Rectangle 18">
            <a:extLst>
              <a:ext uri="{FF2B5EF4-FFF2-40B4-BE49-F238E27FC236}">
                <a16:creationId xmlns:a16="http://schemas.microsoft.com/office/drawing/2014/main" id="{1C42AA39-AE80-406D-8941-4D8079C448E8}"/>
              </a:ext>
            </a:extLst>
          </p:cNvPr>
          <p:cNvSpPr>
            <a:spLocks noChangeArrowheads="1"/>
          </p:cNvSpPr>
          <p:nvPr/>
        </p:nvSpPr>
        <p:spPr bwMode="auto">
          <a:xfrm rot="16200000">
            <a:off x="200819" y="3329781"/>
            <a:ext cx="1473200"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8967" tIns="48615" rIns="98967" bIns="48615">
            <a:spAutoFit/>
          </a:bodyPr>
          <a:lstStyle>
            <a:lvl1pPr defTabSz="1000125">
              <a:spcBef>
                <a:spcPct val="20000"/>
              </a:spcBef>
              <a:buChar char="•"/>
              <a:defRPr sz="3200">
                <a:solidFill>
                  <a:schemeClr val="tx1"/>
                </a:solidFill>
                <a:latin typeface="Times New Roman" panose="02020603050405020304" pitchFamily="18" charset="0"/>
              </a:defRPr>
            </a:lvl1pPr>
            <a:lvl2pPr marL="742950" indent="-285750" defTabSz="1000125">
              <a:spcBef>
                <a:spcPct val="20000"/>
              </a:spcBef>
              <a:buChar char="–"/>
              <a:defRPr sz="2800">
                <a:solidFill>
                  <a:schemeClr val="tx1"/>
                </a:solidFill>
                <a:latin typeface="Times New Roman" panose="02020603050405020304" pitchFamily="18" charset="0"/>
              </a:defRPr>
            </a:lvl2pPr>
            <a:lvl3pPr marL="1143000" indent="-228600" defTabSz="1000125">
              <a:spcBef>
                <a:spcPct val="20000"/>
              </a:spcBef>
              <a:buChar char="•"/>
              <a:defRPr sz="2400">
                <a:solidFill>
                  <a:schemeClr val="tx1"/>
                </a:solidFill>
                <a:latin typeface="Times New Roman" panose="02020603050405020304" pitchFamily="18" charset="0"/>
              </a:defRPr>
            </a:lvl3pPr>
            <a:lvl4pPr marL="1600200" indent="-228600" defTabSz="1000125">
              <a:spcBef>
                <a:spcPct val="20000"/>
              </a:spcBef>
              <a:buChar char="–"/>
              <a:defRPr sz="2000">
                <a:solidFill>
                  <a:schemeClr val="tx1"/>
                </a:solidFill>
                <a:latin typeface="Times New Roman" panose="02020603050405020304" pitchFamily="18" charset="0"/>
              </a:defRPr>
            </a:lvl4pPr>
            <a:lvl5pPr marL="2057400" indent="-228600" defTabSz="1000125">
              <a:spcBef>
                <a:spcPct val="20000"/>
              </a:spcBef>
              <a:buChar char="»"/>
              <a:defRPr sz="2000">
                <a:solidFill>
                  <a:schemeClr val="tx1"/>
                </a:solidFill>
                <a:latin typeface="Times New Roman" panose="02020603050405020304" pitchFamily="18" charset="0"/>
              </a:defRPr>
            </a:lvl5pPr>
            <a:lvl6pPr marL="25146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1000125" rtl="0" eaLnBrk="0" fontAlgn="base" latinLnBrk="0" hangingPunct="0">
              <a:lnSpc>
                <a:spcPct val="100000"/>
              </a:lnSpc>
              <a:spcBef>
                <a:spcPct val="0"/>
              </a:spcBef>
              <a:spcAft>
                <a:spcPct val="0"/>
              </a:spcAft>
              <a:buClrTx/>
              <a:buSzTx/>
              <a:buFontTx/>
              <a:buNone/>
              <a:tabLst/>
              <a:defRPr/>
            </a:pPr>
            <a:r>
              <a:rPr kumimoji="0" lang="en-US" altLang="es-ES" sz="17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Coste en euros</a:t>
            </a:r>
          </a:p>
        </p:txBody>
      </p:sp>
      <p:sp>
        <p:nvSpPr>
          <p:cNvPr id="54" name="Freeform 19">
            <a:extLst>
              <a:ext uri="{FF2B5EF4-FFF2-40B4-BE49-F238E27FC236}">
                <a16:creationId xmlns:a16="http://schemas.microsoft.com/office/drawing/2014/main" id="{F698FC73-2998-4752-8300-F9F7DF2EB454}"/>
              </a:ext>
            </a:extLst>
          </p:cNvPr>
          <p:cNvSpPr>
            <a:spLocks/>
          </p:cNvSpPr>
          <p:nvPr/>
        </p:nvSpPr>
        <p:spPr bwMode="auto">
          <a:xfrm>
            <a:off x="1646238" y="3729038"/>
            <a:ext cx="2928937" cy="1296987"/>
          </a:xfrm>
          <a:custGeom>
            <a:avLst/>
            <a:gdLst>
              <a:gd name="T0" fmla="*/ 2147483646 w 1661"/>
              <a:gd name="T1" fmla="*/ 0 h 763"/>
              <a:gd name="T2" fmla="*/ 0 w 1661"/>
              <a:gd name="T3" fmla="*/ 1216478614 h 763"/>
              <a:gd name="T4" fmla="*/ 18656324 w 1661"/>
              <a:gd name="T5" fmla="*/ 2147483646 h 763"/>
              <a:gd name="T6" fmla="*/ 2147483646 w 1661"/>
              <a:gd name="T7" fmla="*/ 135806268 h 763"/>
              <a:gd name="T8" fmla="*/ 0 60000 65536"/>
              <a:gd name="T9" fmla="*/ 0 60000 65536"/>
              <a:gd name="T10" fmla="*/ 0 60000 65536"/>
              <a:gd name="T11" fmla="*/ 0 60000 65536"/>
              <a:gd name="T12" fmla="*/ 0 w 1661"/>
              <a:gd name="T13" fmla="*/ 0 h 763"/>
              <a:gd name="T14" fmla="*/ 1661 w 1661"/>
              <a:gd name="T15" fmla="*/ 763 h 763"/>
            </a:gdLst>
            <a:ahLst/>
            <a:cxnLst>
              <a:cxn ang="T8">
                <a:pos x="T0" y="T1"/>
              </a:cxn>
              <a:cxn ang="T9">
                <a:pos x="T2" y="T3"/>
              </a:cxn>
              <a:cxn ang="T10">
                <a:pos x="T4" y="T5"/>
              </a:cxn>
              <a:cxn ang="T11">
                <a:pos x="T6" y="T7"/>
              </a:cxn>
            </a:cxnLst>
            <a:rect l="T12" t="T13" r="T14" b="T15"/>
            <a:pathLst>
              <a:path w="1661" h="763">
                <a:moveTo>
                  <a:pt x="1661" y="0"/>
                </a:moveTo>
                <a:lnTo>
                  <a:pt x="0" y="421"/>
                </a:lnTo>
                <a:lnTo>
                  <a:pt x="6" y="763"/>
                </a:lnTo>
                <a:lnTo>
                  <a:pt x="1560" y="47"/>
                </a:lnTo>
              </a:path>
            </a:pathLst>
          </a:custGeom>
          <a:solidFill>
            <a:srgbClr val="FC0128"/>
          </a:solidFill>
          <a:ln w="12700" cap="rnd">
            <a:solidFill>
              <a:schemeClr val="tx1"/>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s-E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
        <p:nvSpPr>
          <p:cNvPr id="55" name="Rectangle 20">
            <a:extLst>
              <a:ext uri="{FF2B5EF4-FFF2-40B4-BE49-F238E27FC236}">
                <a16:creationId xmlns:a16="http://schemas.microsoft.com/office/drawing/2014/main" id="{5E7B1B89-6726-45BF-8595-542560FA5D48}"/>
              </a:ext>
            </a:extLst>
          </p:cNvPr>
          <p:cNvSpPr>
            <a:spLocks noChangeArrowheads="1"/>
          </p:cNvSpPr>
          <p:nvPr/>
        </p:nvSpPr>
        <p:spPr bwMode="auto">
          <a:xfrm>
            <a:off x="1608138" y="4378325"/>
            <a:ext cx="942975"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8967" tIns="48615" rIns="98967" bIns="48615">
            <a:spAutoFit/>
          </a:bodyPr>
          <a:lstStyle>
            <a:lvl1pPr defTabSz="1000125">
              <a:spcBef>
                <a:spcPct val="20000"/>
              </a:spcBef>
              <a:buChar char="•"/>
              <a:defRPr sz="3200">
                <a:solidFill>
                  <a:schemeClr val="tx1"/>
                </a:solidFill>
                <a:latin typeface="Times New Roman" panose="02020603050405020304" pitchFamily="18" charset="0"/>
              </a:defRPr>
            </a:lvl1pPr>
            <a:lvl2pPr marL="742950" indent="-285750" defTabSz="1000125">
              <a:spcBef>
                <a:spcPct val="20000"/>
              </a:spcBef>
              <a:buChar char="–"/>
              <a:defRPr sz="2800">
                <a:solidFill>
                  <a:schemeClr val="tx1"/>
                </a:solidFill>
                <a:latin typeface="Times New Roman" panose="02020603050405020304" pitchFamily="18" charset="0"/>
              </a:defRPr>
            </a:lvl2pPr>
            <a:lvl3pPr marL="1143000" indent="-228600" defTabSz="1000125">
              <a:spcBef>
                <a:spcPct val="20000"/>
              </a:spcBef>
              <a:buChar char="•"/>
              <a:defRPr sz="2400">
                <a:solidFill>
                  <a:schemeClr val="tx1"/>
                </a:solidFill>
                <a:latin typeface="Times New Roman" panose="02020603050405020304" pitchFamily="18" charset="0"/>
              </a:defRPr>
            </a:lvl3pPr>
            <a:lvl4pPr marL="1600200" indent="-228600" defTabSz="1000125">
              <a:spcBef>
                <a:spcPct val="20000"/>
              </a:spcBef>
              <a:buChar char="–"/>
              <a:defRPr sz="2000">
                <a:solidFill>
                  <a:schemeClr val="tx1"/>
                </a:solidFill>
                <a:latin typeface="Times New Roman" panose="02020603050405020304" pitchFamily="18" charset="0"/>
              </a:defRPr>
            </a:lvl4pPr>
            <a:lvl5pPr marL="2057400" indent="-228600" defTabSz="1000125">
              <a:spcBef>
                <a:spcPct val="20000"/>
              </a:spcBef>
              <a:buChar char="»"/>
              <a:defRPr sz="2000">
                <a:solidFill>
                  <a:schemeClr val="tx1"/>
                </a:solidFill>
                <a:latin typeface="Times New Roman" panose="02020603050405020304" pitchFamily="18" charset="0"/>
              </a:defRPr>
            </a:lvl5pPr>
            <a:lvl6pPr marL="25146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000125"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1000125" rtl="0" eaLnBrk="0" fontAlgn="base" latinLnBrk="0" hangingPunct="0">
              <a:lnSpc>
                <a:spcPct val="100000"/>
              </a:lnSpc>
              <a:spcBef>
                <a:spcPct val="0"/>
              </a:spcBef>
              <a:spcAft>
                <a:spcPct val="0"/>
              </a:spcAft>
              <a:buClrTx/>
              <a:buSzTx/>
              <a:buFontTx/>
              <a:buNone/>
              <a:tabLst/>
              <a:defRPr/>
            </a:pPr>
            <a:r>
              <a:rPr kumimoji="0" lang="en-US" altLang="es-ES" sz="1700" b="1" i="0" u="none" strike="noStrike" kern="1200" cap="none" spc="0" normalizeH="0" baseline="0" noProof="0" dirty="0">
                <a:ln>
                  <a:noFill/>
                </a:ln>
                <a:solidFill>
                  <a:srgbClr val="FFFFFF"/>
                </a:solidFill>
                <a:effectLst/>
                <a:uLnTx/>
                <a:uFillTx/>
                <a:latin typeface="Arial Narrow" panose="020B0606020202030204" pitchFamily="34" charset="0"/>
                <a:ea typeface="+mn-ea"/>
                <a:cs typeface="+mn-cs"/>
              </a:rPr>
              <a:t>Pérdidas</a:t>
            </a:r>
            <a:endParaRPr kumimoji="0" lang="en-US" altLang="es-ES" sz="17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endParaRPr>
          </a:p>
        </p:txBody>
      </p:sp>
      <p:sp>
        <p:nvSpPr>
          <p:cNvPr id="56" name="Line 21">
            <a:extLst>
              <a:ext uri="{FF2B5EF4-FFF2-40B4-BE49-F238E27FC236}">
                <a16:creationId xmlns:a16="http://schemas.microsoft.com/office/drawing/2014/main" id="{606D8F94-6D37-43F5-A359-D02DE59DEA13}"/>
              </a:ext>
            </a:extLst>
          </p:cNvPr>
          <p:cNvSpPr>
            <a:spLocks noChangeShapeType="1"/>
          </p:cNvSpPr>
          <p:nvPr/>
        </p:nvSpPr>
        <p:spPr bwMode="auto">
          <a:xfrm>
            <a:off x="1100138" y="2122488"/>
            <a:ext cx="0" cy="31845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s-E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
        <p:nvSpPr>
          <p:cNvPr id="57" name="Line 22">
            <a:extLst>
              <a:ext uri="{FF2B5EF4-FFF2-40B4-BE49-F238E27FC236}">
                <a16:creationId xmlns:a16="http://schemas.microsoft.com/office/drawing/2014/main" id="{B38C1D17-C163-4601-85F2-CFB50CE364DE}"/>
              </a:ext>
            </a:extLst>
          </p:cNvPr>
          <p:cNvSpPr>
            <a:spLocks noChangeShapeType="1"/>
          </p:cNvSpPr>
          <p:nvPr/>
        </p:nvSpPr>
        <p:spPr bwMode="auto">
          <a:xfrm>
            <a:off x="1100138" y="5307013"/>
            <a:ext cx="7281862"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s-E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1573713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1000"/>
                                        <p:tgtEl>
                                          <p:spTgt spid="38"/>
                                        </p:tgtEl>
                                      </p:cBhvr>
                                    </p:animEffect>
                                    <p:anim calcmode="lin" valueType="num">
                                      <p:cBhvr>
                                        <p:cTn id="8" dur="1000" fill="hold"/>
                                        <p:tgtEl>
                                          <p:spTgt spid="38"/>
                                        </p:tgtEl>
                                        <p:attrNameLst>
                                          <p:attrName>ppt_x</p:attrName>
                                        </p:attrNameLst>
                                      </p:cBhvr>
                                      <p:tavLst>
                                        <p:tav tm="0">
                                          <p:val>
                                            <p:strVal val="#ppt_x"/>
                                          </p:val>
                                        </p:tav>
                                        <p:tav tm="100000">
                                          <p:val>
                                            <p:strVal val="#ppt_x"/>
                                          </p:val>
                                        </p:tav>
                                      </p:tavLst>
                                    </p:anim>
                                    <p:anim calcmode="lin" valueType="num">
                                      <p:cBhvr>
                                        <p:cTn id="9" dur="1000" fill="hold"/>
                                        <p:tgtEl>
                                          <p:spTgt spid="38"/>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fade">
                                      <p:cBhvr>
                                        <p:cTn id="12" dur="1000"/>
                                        <p:tgtEl>
                                          <p:spTgt spid="39"/>
                                        </p:tgtEl>
                                      </p:cBhvr>
                                    </p:animEffect>
                                    <p:anim calcmode="lin" valueType="num">
                                      <p:cBhvr>
                                        <p:cTn id="13" dur="1000" fill="hold"/>
                                        <p:tgtEl>
                                          <p:spTgt spid="39"/>
                                        </p:tgtEl>
                                        <p:attrNameLst>
                                          <p:attrName>ppt_x</p:attrName>
                                        </p:attrNameLst>
                                      </p:cBhvr>
                                      <p:tavLst>
                                        <p:tav tm="0">
                                          <p:val>
                                            <p:strVal val="#ppt_x"/>
                                          </p:val>
                                        </p:tav>
                                        <p:tav tm="100000">
                                          <p:val>
                                            <p:strVal val="#ppt_x"/>
                                          </p:val>
                                        </p:tav>
                                      </p:tavLst>
                                    </p:anim>
                                    <p:anim calcmode="lin" valueType="num">
                                      <p:cBhvr>
                                        <p:cTn id="14" dur="1000" fill="hold"/>
                                        <p:tgtEl>
                                          <p:spTgt spid="39"/>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1000"/>
                                        <p:tgtEl>
                                          <p:spTgt spid="40"/>
                                        </p:tgtEl>
                                      </p:cBhvr>
                                    </p:animEffect>
                                    <p:anim calcmode="lin" valueType="num">
                                      <p:cBhvr>
                                        <p:cTn id="18" dur="1000" fill="hold"/>
                                        <p:tgtEl>
                                          <p:spTgt spid="40"/>
                                        </p:tgtEl>
                                        <p:attrNameLst>
                                          <p:attrName>ppt_x</p:attrName>
                                        </p:attrNameLst>
                                      </p:cBhvr>
                                      <p:tavLst>
                                        <p:tav tm="0">
                                          <p:val>
                                            <p:strVal val="#ppt_x"/>
                                          </p:val>
                                        </p:tav>
                                        <p:tav tm="100000">
                                          <p:val>
                                            <p:strVal val="#ppt_x"/>
                                          </p:val>
                                        </p:tav>
                                      </p:tavLst>
                                    </p:anim>
                                    <p:anim calcmode="lin" valueType="num">
                                      <p:cBhvr>
                                        <p:cTn id="19" dur="1000" fill="hold"/>
                                        <p:tgtEl>
                                          <p:spTgt spid="40"/>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fade">
                                      <p:cBhvr>
                                        <p:cTn id="22" dur="1000"/>
                                        <p:tgtEl>
                                          <p:spTgt spid="41"/>
                                        </p:tgtEl>
                                      </p:cBhvr>
                                    </p:animEffect>
                                    <p:anim calcmode="lin" valueType="num">
                                      <p:cBhvr>
                                        <p:cTn id="23" dur="1000" fill="hold"/>
                                        <p:tgtEl>
                                          <p:spTgt spid="41"/>
                                        </p:tgtEl>
                                        <p:attrNameLst>
                                          <p:attrName>ppt_x</p:attrName>
                                        </p:attrNameLst>
                                      </p:cBhvr>
                                      <p:tavLst>
                                        <p:tav tm="0">
                                          <p:val>
                                            <p:strVal val="#ppt_x"/>
                                          </p:val>
                                        </p:tav>
                                        <p:tav tm="100000">
                                          <p:val>
                                            <p:strVal val="#ppt_x"/>
                                          </p:val>
                                        </p:tav>
                                      </p:tavLst>
                                    </p:anim>
                                    <p:anim calcmode="lin" valueType="num">
                                      <p:cBhvr>
                                        <p:cTn id="24" dur="1000" fill="hold"/>
                                        <p:tgtEl>
                                          <p:spTgt spid="41"/>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42"/>
                                        </p:tgtEl>
                                        <p:attrNameLst>
                                          <p:attrName>style.visibility</p:attrName>
                                        </p:attrNameLst>
                                      </p:cBhvr>
                                      <p:to>
                                        <p:strVal val="visible"/>
                                      </p:to>
                                    </p:set>
                                    <p:animEffect transition="in" filter="fade">
                                      <p:cBhvr>
                                        <p:cTn id="27" dur="1000"/>
                                        <p:tgtEl>
                                          <p:spTgt spid="42"/>
                                        </p:tgtEl>
                                      </p:cBhvr>
                                    </p:animEffect>
                                    <p:anim calcmode="lin" valueType="num">
                                      <p:cBhvr>
                                        <p:cTn id="28" dur="1000" fill="hold"/>
                                        <p:tgtEl>
                                          <p:spTgt spid="42"/>
                                        </p:tgtEl>
                                        <p:attrNameLst>
                                          <p:attrName>ppt_x</p:attrName>
                                        </p:attrNameLst>
                                      </p:cBhvr>
                                      <p:tavLst>
                                        <p:tav tm="0">
                                          <p:val>
                                            <p:strVal val="#ppt_x"/>
                                          </p:val>
                                        </p:tav>
                                        <p:tav tm="100000">
                                          <p:val>
                                            <p:strVal val="#ppt_x"/>
                                          </p:val>
                                        </p:tav>
                                      </p:tavLst>
                                    </p:anim>
                                    <p:anim calcmode="lin" valueType="num">
                                      <p:cBhvr>
                                        <p:cTn id="29" dur="1000" fill="hold"/>
                                        <p:tgtEl>
                                          <p:spTgt spid="42"/>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43"/>
                                        </p:tgtEl>
                                        <p:attrNameLst>
                                          <p:attrName>style.visibility</p:attrName>
                                        </p:attrNameLst>
                                      </p:cBhvr>
                                      <p:to>
                                        <p:strVal val="visible"/>
                                      </p:to>
                                    </p:set>
                                    <p:animEffect transition="in" filter="fade">
                                      <p:cBhvr>
                                        <p:cTn id="32" dur="1000"/>
                                        <p:tgtEl>
                                          <p:spTgt spid="43"/>
                                        </p:tgtEl>
                                      </p:cBhvr>
                                    </p:animEffect>
                                    <p:anim calcmode="lin" valueType="num">
                                      <p:cBhvr>
                                        <p:cTn id="33" dur="1000" fill="hold"/>
                                        <p:tgtEl>
                                          <p:spTgt spid="43"/>
                                        </p:tgtEl>
                                        <p:attrNameLst>
                                          <p:attrName>ppt_x</p:attrName>
                                        </p:attrNameLst>
                                      </p:cBhvr>
                                      <p:tavLst>
                                        <p:tav tm="0">
                                          <p:val>
                                            <p:strVal val="#ppt_x"/>
                                          </p:val>
                                        </p:tav>
                                        <p:tav tm="100000">
                                          <p:val>
                                            <p:strVal val="#ppt_x"/>
                                          </p:val>
                                        </p:tav>
                                      </p:tavLst>
                                    </p:anim>
                                    <p:anim calcmode="lin" valueType="num">
                                      <p:cBhvr>
                                        <p:cTn id="34" dur="1000" fill="hold"/>
                                        <p:tgtEl>
                                          <p:spTgt spid="43"/>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44"/>
                                        </p:tgtEl>
                                        <p:attrNameLst>
                                          <p:attrName>style.visibility</p:attrName>
                                        </p:attrNameLst>
                                      </p:cBhvr>
                                      <p:to>
                                        <p:strVal val="visible"/>
                                      </p:to>
                                    </p:set>
                                    <p:animEffect transition="in" filter="fade">
                                      <p:cBhvr>
                                        <p:cTn id="37" dur="1000"/>
                                        <p:tgtEl>
                                          <p:spTgt spid="44"/>
                                        </p:tgtEl>
                                      </p:cBhvr>
                                    </p:animEffect>
                                    <p:anim calcmode="lin" valueType="num">
                                      <p:cBhvr>
                                        <p:cTn id="38" dur="1000" fill="hold"/>
                                        <p:tgtEl>
                                          <p:spTgt spid="44"/>
                                        </p:tgtEl>
                                        <p:attrNameLst>
                                          <p:attrName>ppt_x</p:attrName>
                                        </p:attrNameLst>
                                      </p:cBhvr>
                                      <p:tavLst>
                                        <p:tav tm="0">
                                          <p:val>
                                            <p:strVal val="#ppt_x"/>
                                          </p:val>
                                        </p:tav>
                                        <p:tav tm="100000">
                                          <p:val>
                                            <p:strVal val="#ppt_x"/>
                                          </p:val>
                                        </p:tav>
                                      </p:tavLst>
                                    </p:anim>
                                    <p:anim calcmode="lin" valueType="num">
                                      <p:cBhvr>
                                        <p:cTn id="39" dur="1000" fill="hold"/>
                                        <p:tgtEl>
                                          <p:spTgt spid="44"/>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45"/>
                                        </p:tgtEl>
                                        <p:attrNameLst>
                                          <p:attrName>style.visibility</p:attrName>
                                        </p:attrNameLst>
                                      </p:cBhvr>
                                      <p:to>
                                        <p:strVal val="visible"/>
                                      </p:to>
                                    </p:set>
                                    <p:animEffect transition="in" filter="fade">
                                      <p:cBhvr>
                                        <p:cTn id="42" dur="1000"/>
                                        <p:tgtEl>
                                          <p:spTgt spid="45"/>
                                        </p:tgtEl>
                                      </p:cBhvr>
                                    </p:animEffect>
                                    <p:anim calcmode="lin" valueType="num">
                                      <p:cBhvr>
                                        <p:cTn id="43" dur="1000" fill="hold"/>
                                        <p:tgtEl>
                                          <p:spTgt spid="45"/>
                                        </p:tgtEl>
                                        <p:attrNameLst>
                                          <p:attrName>ppt_x</p:attrName>
                                        </p:attrNameLst>
                                      </p:cBhvr>
                                      <p:tavLst>
                                        <p:tav tm="0">
                                          <p:val>
                                            <p:strVal val="#ppt_x"/>
                                          </p:val>
                                        </p:tav>
                                        <p:tav tm="100000">
                                          <p:val>
                                            <p:strVal val="#ppt_x"/>
                                          </p:val>
                                        </p:tav>
                                      </p:tavLst>
                                    </p:anim>
                                    <p:anim calcmode="lin" valueType="num">
                                      <p:cBhvr>
                                        <p:cTn id="44" dur="1000" fill="hold"/>
                                        <p:tgtEl>
                                          <p:spTgt spid="45"/>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46"/>
                                        </p:tgtEl>
                                        <p:attrNameLst>
                                          <p:attrName>style.visibility</p:attrName>
                                        </p:attrNameLst>
                                      </p:cBhvr>
                                      <p:to>
                                        <p:strVal val="visible"/>
                                      </p:to>
                                    </p:set>
                                    <p:animEffect transition="in" filter="fade">
                                      <p:cBhvr>
                                        <p:cTn id="47" dur="1000"/>
                                        <p:tgtEl>
                                          <p:spTgt spid="46"/>
                                        </p:tgtEl>
                                      </p:cBhvr>
                                    </p:animEffect>
                                    <p:anim calcmode="lin" valueType="num">
                                      <p:cBhvr>
                                        <p:cTn id="48" dur="1000" fill="hold"/>
                                        <p:tgtEl>
                                          <p:spTgt spid="46"/>
                                        </p:tgtEl>
                                        <p:attrNameLst>
                                          <p:attrName>ppt_x</p:attrName>
                                        </p:attrNameLst>
                                      </p:cBhvr>
                                      <p:tavLst>
                                        <p:tav tm="0">
                                          <p:val>
                                            <p:strVal val="#ppt_x"/>
                                          </p:val>
                                        </p:tav>
                                        <p:tav tm="100000">
                                          <p:val>
                                            <p:strVal val="#ppt_x"/>
                                          </p:val>
                                        </p:tav>
                                      </p:tavLst>
                                    </p:anim>
                                    <p:anim calcmode="lin" valueType="num">
                                      <p:cBhvr>
                                        <p:cTn id="49" dur="1000" fill="hold"/>
                                        <p:tgtEl>
                                          <p:spTgt spid="46"/>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47"/>
                                        </p:tgtEl>
                                        <p:attrNameLst>
                                          <p:attrName>style.visibility</p:attrName>
                                        </p:attrNameLst>
                                      </p:cBhvr>
                                      <p:to>
                                        <p:strVal val="visible"/>
                                      </p:to>
                                    </p:set>
                                    <p:animEffect transition="in" filter="fade">
                                      <p:cBhvr>
                                        <p:cTn id="52" dur="1000"/>
                                        <p:tgtEl>
                                          <p:spTgt spid="47"/>
                                        </p:tgtEl>
                                      </p:cBhvr>
                                    </p:animEffect>
                                    <p:anim calcmode="lin" valueType="num">
                                      <p:cBhvr>
                                        <p:cTn id="53" dur="1000" fill="hold"/>
                                        <p:tgtEl>
                                          <p:spTgt spid="47"/>
                                        </p:tgtEl>
                                        <p:attrNameLst>
                                          <p:attrName>ppt_x</p:attrName>
                                        </p:attrNameLst>
                                      </p:cBhvr>
                                      <p:tavLst>
                                        <p:tav tm="0">
                                          <p:val>
                                            <p:strVal val="#ppt_x"/>
                                          </p:val>
                                        </p:tav>
                                        <p:tav tm="100000">
                                          <p:val>
                                            <p:strVal val="#ppt_x"/>
                                          </p:val>
                                        </p:tav>
                                      </p:tavLst>
                                    </p:anim>
                                    <p:anim calcmode="lin" valueType="num">
                                      <p:cBhvr>
                                        <p:cTn id="54" dur="1000" fill="hold"/>
                                        <p:tgtEl>
                                          <p:spTgt spid="47"/>
                                        </p:tgtEl>
                                        <p:attrNameLst>
                                          <p:attrName>ppt_y</p:attrName>
                                        </p:attrNameLst>
                                      </p:cBhvr>
                                      <p:tavLst>
                                        <p:tav tm="0">
                                          <p:val>
                                            <p:strVal val="#ppt_y+.1"/>
                                          </p:val>
                                        </p:tav>
                                        <p:tav tm="100000">
                                          <p:val>
                                            <p:strVal val="#ppt_y"/>
                                          </p:val>
                                        </p:tav>
                                      </p:tavLst>
                                    </p:anim>
                                  </p:childTnLst>
                                </p:cTn>
                              </p:par>
                              <p:par>
                                <p:cTn id="55" presetID="42" presetClass="entr" presetSubtype="0" fill="hold" grpId="0" nodeType="withEffect">
                                  <p:stCondLst>
                                    <p:cond delay="0"/>
                                  </p:stCondLst>
                                  <p:childTnLst>
                                    <p:set>
                                      <p:cBhvr>
                                        <p:cTn id="56" dur="1" fill="hold">
                                          <p:stCondLst>
                                            <p:cond delay="0"/>
                                          </p:stCondLst>
                                        </p:cTn>
                                        <p:tgtEl>
                                          <p:spTgt spid="48"/>
                                        </p:tgtEl>
                                        <p:attrNameLst>
                                          <p:attrName>style.visibility</p:attrName>
                                        </p:attrNameLst>
                                      </p:cBhvr>
                                      <p:to>
                                        <p:strVal val="visible"/>
                                      </p:to>
                                    </p:set>
                                    <p:animEffect transition="in" filter="fade">
                                      <p:cBhvr>
                                        <p:cTn id="57" dur="1000"/>
                                        <p:tgtEl>
                                          <p:spTgt spid="48"/>
                                        </p:tgtEl>
                                      </p:cBhvr>
                                    </p:animEffect>
                                    <p:anim calcmode="lin" valueType="num">
                                      <p:cBhvr>
                                        <p:cTn id="58" dur="1000" fill="hold"/>
                                        <p:tgtEl>
                                          <p:spTgt spid="48"/>
                                        </p:tgtEl>
                                        <p:attrNameLst>
                                          <p:attrName>ppt_x</p:attrName>
                                        </p:attrNameLst>
                                      </p:cBhvr>
                                      <p:tavLst>
                                        <p:tav tm="0">
                                          <p:val>
                                            <p:strVal val="#ppt_x"/>
                                          </p:val>
                                        </p:tav>
                                        <p:tav tm="100000">
                                          <p:val>
                                            <p:strVal val="#ppt_x"/>
                                          </p:val>
                                        </p:tav>
                                      </p:tavLst>
                                    </p:anim>
                                    <p:anim calcmode="lin" valueType="num">
                                      <p:cBhvr>
                                        <p:cTn id="59" dur="1000" fill="hold"/>
                                        <p:tgtEl>
                                          <p:spTgt spid="48"/>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0"/>
                                  </p:stCondLst>
                                  <p:childTnLst>
                                    <p:set>
                                      <p:cBhvr>
                                        <p:cTn id="61" dur="1" fill="hold">
                                          <p:stCondLst>
                                            <p:cond delay="0"/>
                                          </p:stCondLst>
                                        </p:cTn>
                                        <p:tgtEl>
                                          <p:spTgt spid="49"/>
                                        </p:tgtEl>
                                        <p:attrNameLst>
                                          <p:attrName>style.visibility</p:attrName>
                                        </p:attrNameLst>
                                      </p:cBhvr>
                                      <p:to>
                                        <p:strVal val="visible"/>
                                      </p:to>
                                    </p:set>
                                    <p:animEffect transition="in" filter="fade">
                                      <p:cBhvr>
                                        <p:cTn id="62" dur="1000"/>
                                        <p:tgtEl>
                                          <p:spTgt spid="49"/>
                                        </p:tgtEl>
                                      </p:cBhvr>
                                    </p:animEffect>
                                    <p:anim calcmode="lin" valueType="num">
                                      <p:cBhvr>
                                        <p:cTn id="63" dur="1000" fill="hold"/>
                                        <p:tgtEl>
                                          <p:spTgt spid="49"/>
                                        </p:tgtEl>
                                        <p:attrNameLst>
                                          <p:attrName>ppt_x</p:attrName>
                                        </p:attrNameLst>
                                      </p:cBhvr>
                                      <p:tavLst>
                                        <p:tav tm="0">
                                          <p:val>
                                            <p:strVal val="#ppt_x"/>
                                          </p:val>
                                        </p:tav>
                                        <p:tav tm="100000">
                                          <p:val>
                                            <p:strVal val="#ppt_x"/>
                                          </p:val>
                                        </p:tav>
                                      </p:tavLst>
                                    </p:anim>
                                    <p:anim calcmode="lin" valueType="num">
                                      <p:cBhvr>
                                        <p:cTn id="64" dur="1000" fill="hold"/>
                                        <p:tgtEl>
                                          <p:spTgt spid="49"/>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childTnLst>
                                    <p:set>
                                      <p:cBhvr>
                                        <p:cTn id="66" dur="1" fill="hold">
                                          <p:stCondLst>
                                            <p:cond delay="0"/>
                                          </p:stCondLst>
                                        </p:cTn>
                                        <p:tgtEl>
                                          <p:spTgt spid="50"/>
                                        </p:tgtEl>
                                        <p:attrNameLst>
                                          <p:attrName>style.visibility</p:attrName>
                                        </p:attrNameLst>
                                      </p:cBhvr>
                                      <p:to>
                                        <p:strVal val="visible"/>
                                      </p:to>
                                    </p:set>
                                    <p:animEffect transition="in" filter="fade">
                                      <p:cBhvr>
                                        <p:cTn id="67" dur="1000"/>
                                        <p:tgtEl>
                                          <p:spTgt spid="50"/>
                                        </p:tgtEl>
                                      </p:cBhvr>
                                    </p:animEffect>
                                    <p:anim calcmode="lin" valueType="num">
                                      <p:cBhvr>
                                        <p:cTn id="68" dur="1000" fill="hold"/>
                                        <p:tgtEl>
                                          <p:spTgt spid="50"/>
                                        </p:tgtEl>
                                        <p:attrNameLst>
                                          <p:attrName>ppt_x</p:attrName>
                                        </p:attrNameLst>
                                      </p:cBhvr>
                                      <p:tavLst>
                                        <p:tav tm="0">
                                          <p:val>
                                            <p:strVal val="#ppt_x"/>
                                          </p:val>
                                        </p:tav>
                                        <p:tav tm="100000">
                                          <p:val>
                                            <p:strVal val="#ppt_x"/>
                                          </p:val>
                                        </p:tav>
                                      </p:tavLst>
                                    </p:anim>
                                    <p:anim calcmode="lin" valueType="num">
                                      <p:cBhvr>
                                        <p:cTn id="69" dur="1000" fill="hold"/>
                                        <p:tgtEl>
                                          <p:spTgt spid="50"/>
                                        </p:tgtEl>
                                        <p:attrNameLst>
                                          <p:attrName>ppt_y</p:attrName>
                                        </p:attrNameLst>
                                      </p:cBhvr>
                                      <p:tavLst>
                                        <p:tav tm="0">
                                          <p:val>
                                            <p:strVal val="#ppt_y+.1"/>
                                          </p:val>
                                        </p:tav>
                                        <p:tav tm="100000">
                                          <p:val>
                                            <p:strVal val="#ppt_y"/>
                                          </p:val>
                                        </p:tav>
                                      </p:tavLst>
                                    </p:anim>
                                  </p:childTnLst>
                                </p:cTn>
                              </p:par>
                              <p:par>
                                <p:cTn id="70" presetID="42" presetClass="entr" presetSubtype="0" fill="hold" grpId="0" nodeType="withEffect">
                                  <p:stCondLst>
                                    <p:cond delay="0"/>
                                  </p:stCondLst>
                                  <p:childTnLst>
                                    <p:set>
                                      <p:cBhvr>
                                        <p:cTn id="71" dur="1" fill="hold">
                                          <p:stCondLst>
                                            <p:cond delay="0"/>
                                          </p:stCondLst>
                                        </p:cTn>
                                        <p:tgtEl>
                                          <p:spTgt spid="51"/>
                                        </p:tgtEl>
                                        <p:attrNameLst>
                                          <p:attrName>style.visibility</p:attrName>
                                        </p:attrNameLst>
                                      </p:cBhvr>
                                      <p:to>
                                        <p:strVal val="visible"/>
                                      </p:to>
                                    </p:set>
                                    <p:animEffect transition="in" filter="fade">
                                      <p:cBhvr>
                                        <p:cTn id="72" dur="1000"/>
                                        <p:tgtEl>
                                          <p:spTgt spid="51"/>
                                        </p:tgtEl>
                                      </p:cBhvr>
                                    </p:animEffect>
                                    <p:anim calcmode="lin" valueType="num">
                                      <p:cBhvr>
                                        <p:cTn id="73" dur="1000" fill="hold"/>
                                        <p:tgtEl>
                                          <p:spTgt spid="51"/>
                                        </p:tgtEl>
                                        <p:attrNameLst>
                                          <p:attrName>ppt_x</p:attrName>
                                        </p:attrNameLst>
                                      </p:cBhvr>
                                      <p:tavLst>
                                        <p:tav tm="0">
                                          <p:val>
                                            <p:strVal val="#ppt_x"/>
                                          </p:val>
                                        </p:tav>
                                        <p:tav tm="100000">
                                          <p:val>
                                            <p:strVal val="#ppt_x"/>
                                          </p:val>
                                        </p:tav>
                                      </p:tavLst>
                                    </p:anim>
                                    <p:anim calcmode="lin" valueType="num">
                                      <p:cBhvr>
                                        <p:cTn id="74" dur="1000" fill="hold"/>
                                        <p:tgtEl>
                                          <p:spTgt spid="51"/>
                                        </p:tgtEl>
                                        <p:attrNameLst>
                                          <p:attrName>ppt_y</p:attrName>
                                        </p:attrNameLst>
                                      </p:cBhvr>
                                      <p:tavLst>
                                        <p:tav tm="0">
                                          <p:val>
                                            <p:strVal val="#ppt_y+.1"/>
                                          </p:val>
                                        </p:tav>
                                        <p:tav tm="100000">
                                          <p:val>
                                            <p:strVal val="#ppt_y"/>
                                          </p:val>
                                        </p:tav>
                                      </p:tavLst>
                                    </p:anim>
                                  </p:childTnLst>
                                </p:cTn>
                              </p:par>
                              <p:par>
                                <p:cTn id="75" presetID="42" presetClass="entr" presetSubtype="0" fill="hold" grpId="0" nodeType="withEffect">
                                  <p:stCondLst>
                                    <p:cond delay="0"/>
                                  </p:stCondLst>
                                  <p:childTnLst>
                                    <p:set>
                                      <p:cBhvr>
                                        <p:cTn id="76" dur="1" fill="hold">
                                          <p:stCondLst>
                                            <p:cond delay="0"/>
                                          </p:stCondLst>
                                        </p:cTn>
                                        <p:tgtEl>
                                          <p:spTgt spid="52"/>
                                        </p:tgtEl>
                                        <p:attrNameLst>
                                          <p:attrName>style.visibility</p:attrName>
                                        </p:attrNameLst>
                                      </p:cBhvr>
                                      <p:to>
                                        <p:strVal val="visible"/>
                                      </p:to>
                                    </p:set>
                                    <p:animEffect transition="in" filter="fade">
                                      <p:cBhvr>
                                        <p:cTn id="77" dur="1000"/>
                                        <p:tgtEl>
                                          <p:spTgt spid="52"/>
                                        </p:tgtEl>
                                      </p:cBhvr>
                                    </p:animEffect>
                                    <p:anim calcmode="lin" valueType="num">
                                      <p:cBhvr>
                                        <p:cTn id="78" dur="1000" fill="hold"/>
                                        <p:tgtEl>
                                          <p:spTgt spid="52"/>
                                        </p:tgtEl>
                                        <p:attrNameLst>
                                          <p:attrName>ppt_x</p:attrName>
                                        </p:attrNameLst>
                                      </p:cBhvr>
                                      <p:tavLst>
                                        <p:tav tm="0">
                                          <p:val>
                                            <p:strVal val="#ppt_x"/>
                                          </p:val>
                                        </p:tav>
                                        <p:tav tm="100000">
                                          <p:val>
                                            <p:strVal val="#ppt_x"/>
                                          </p:val>
                                        </p:tav>
                                      </p:tavLst>
                                    </p:anim>
                                    <p:anim calcmode="lin" valueType="num">
                                      <p:cBhvr>
                                        <p:cTn id="79" dur="1000" fill="hold"/>
                                        <p:tgtEl>
                                          <p:spTgt spid="52"/>
                                        </p:tgtEl>
                                        <p:attrNameLst>
                                          <p:attrName>ppt_y</p:attrName>
                                        </p:attrNameLst>
                                      </p:cBhvr>
                                      <p:tavLst>
                                        <p:tav tm="0">
                                          <p:val>
                                            <p:strVal val="#ppt_y+.1"/>
                                          </p:val>
                                        </p:tav>
                                        <p:tav tm="100000">
                                          <p:val>
                                            <p:strVal val="#ppt_y"/>
                                          </p:val>
                                        </p:tav>
                                      </p:tavLst>
                                    </p:anim>
                                  </p:childTnLst>
                                </p:cTn>
                              </p:par>
                              <p:par>
                                <p:cTn id="80" presetID="42" presetClass="entr" presetSubtype="0" fill="hold" grpId="0" nodeType="withEffect">
                                  <p:stCondLst>
                                    <p:cond delay="0"/>
                                  </p:stCondLst>
                                  <p:childTnLst>
                                    <p:set>
                                      <p:cBhvr>
                                        <p:cTn id="81" dur="1" fill="hold">
                                          <p:stCondLst>
                                            <p:cond delay="0"/>
                                          </p:stCondLst>
                                        </p:cTn>
                                        <p:tgtEl>
                                          <p:spTgt spid="53"/>
                                        </p:tgtEl>
                                        <p:attrNameLst>
                                          <p:attrName>style.visibility</p:attrName>
                                        </p:attrNameLst>
                                      </p:cBhvr>
                                      <p:to>
                                        <p:strVal val="visible"/>
                                      </p:to>
                                    </p:set>
                                    <p:animEffect transition="in" filter="fade">
                                      <p:cBhvr>
                                        <p:cTn id="82" dur="1000"/>
                                        <p:tgtEl>
                                          <p:spTgt spid="53"/>
                                        </p:tgtEl>
                                      </p:cBhvr>
                                    </p:animEffect>
                                    <p:anim calcmode="lin" valueType="num">
                                      <p:cBhvr>
                                        <p:cTn id="83" dur="1000" fill="hold"/>
                                        <p:tgtEl>
                                          <p:spTgt spid="53"/>
                                        </p:tgtEl>
                                        <p:attrNameLst>
                                          <p:attrName>ppt_x</p:attrName>
                                        </p:attrNameLst>
                                      </p:cBhvr>
                                      <p:tavLst>
                                        <p:tav tm="0">
                                          <p:val>
                                            <p:strVal val="#ppt_x"/>
                                          </p:val>
                                        </p:tav>
                                        <p:tav tm="100000">
                                          <p:val>
                                            <p:strVal val="#ppt_x"/>
                                          </p:val>
                                        </p:tav>
                                      </p:tavLst>
                                    </p:anim>
                                    <p:anim calcmode="lin" valueType="num">
                                      <p:cBhvr>
                                        <p:cTn id="84" dur="1000" fill="hold"/>
                                        <p:tgtEl>
                                          <p:spTgt spid="53"/>
                                        </p:tgtEl>
                                        <p:attrNameLst>
                                          <p:attrName>ppt_y</p:attrName>
                                        </p:attrNameLst>
                                      </p:cBhvr>
                                      <p:tavLst>
                                        <p:tav tm="0">
                                          <p:val>
                                            <p:strVal val="#ppt_y+.1"/>
                                          </p:val>
                                        </p:tav>
                                        <p:tav tm="100000">
                                          <p:val>
                                            <p:strVal val="#ppt_y"/>
                                          </p:val>
                                        </p:tav>
                                      </p:tavLst>
                                    </p:anim>
                                  </p:childTnLst>
                                </p:cTn>
                              </p:par>
                              <p:par>
                                <p:cTn id="85" presetID="42" presetClass="entr" presetSubtype="0" fill="hold" grpId="0" nodeType="withEffect">
                                  <p:stCondLst>
                                    <p:cond delay="0"/>
                                  </p:stCondLst>
                                  <p:childTnLst>
                                    <p:set>
                                      <p:cBhvr>
                                        <p:cTn id="86" dur="1" fill="hold">
                                          <p:stCondLst>
                                            <p:cond delay="0"/>
                                          </p:stCondLst>
                                        </p:cTn>
                                        <p:tgtEl>
                                          <p:spTgt spid="54"/>
                                        </p:tgtEl>
                                        <p:attrNameLst>
                                          <p:attrName>style.visibility</p:attrName>
                                        </p:attrNameLst>
                                      </p:cBhvr>
                                      <p:to>
                                        <p:strVal val="visible"/>
                                      </p:to>
                                    </p:set>
                                    <p:animEffect transition="in" filter="fade">
                                      <p:cBhvr>
                                        <p:cTn id="87" dur="1000"/>
                                        <p:tgtEl>
                                          <p:spTgt spid="54"/>
                                        </p:tgtEl>
                                      </p:cBhvr>
                                    </p:animEffect>
                                    <p:anim calcmode="lin" valueType="num">
                                      <p:cBhvr>
                                        <p:cTn id="88" dur="1000" fill="hold"/>
                                        <p:tgtEl>
                                          <p:spTgt spid="54"/>
                                        </p:tgtEl>
                                        <p:attrNameLst>
                                          <p:attrName>ppt_x</p:attrName>
                                        </p:attrNameLst>
                                      </p:cBhvr>
                                      <p:tavLst>
                                        <p:tav tm="0">
                                          <p:val>
                                            <p:strVal val="#ppt_x"/>
                                          </p:val>
                                        </p:tav>
                                        <p:tav tm="100000">
                                          <p:val>
                                            <p:strVal val="#ppt_x"/>
                                          </p:val>
                                        </p:tav>
                                      </p:tavLst>
                                    </p:anim>
                                    <p:anim calcmode="lin" valueType="num">
                                      <p:cBhvr>
                                        <p:cTn id="89" dur="1000" fill="hold"/>
                                        <p:tgtEl>
                                          <p:spTgt spid="54"/>
                                        </p:tgtEl>
                                        <p:attrNameLst>
                                          <p:attrName>ppt_y</p:attrName>
                                        </p:attrNameLst>
                                      </p:cBhvr>
                                      <p:tavLst>
                                        <p:tav tm="0">
                                          <p:val>
                                            <p:strVal val="#ppt_y+.1"/>
                                          </p:val>
                                        </p:tav>
                                        <p:tav tm="100000">
                                          <p:val>
                                            <p:strVal val="#ppt_y"/>
                                          </p:val>
                                        </p:tav>
                                      </p:tavLst>
                                    </p:anim>
                                  </p:childTnLst>
                                </p:cTn>
                              </p:par>
                              <p:par>
                                <p:cTn id="90" presetID="42" presetClass="entr" presetSubtype="0" fill="hold" grpId="0" nodeType="withEffect">
                                  <p:stCondLst>
                                    <p:cond delay="0"/>
                                  </p:stCondLst>
                                  <p:childTnLst>
                                    <p:set>
                                      <p:cBhvr>
                                        <p:cTn id="91" dur="1" fill="hold">
                                          <p:stCondLst>
                                            <p:cond delay="0"/>
                                          </p:stCondLst>
                                        </p:cTn>
                                        <p:tgtEl>
                                          <p:spTgt spid="55"/>
                                        </p:tgtEl>
                                        <p:attrNameLst>
                                          <p:attrName>style.visibility</p:attrName>
                                        </p:attrNameLst>
                                      </p:cBhvr>
                                      <p:to>
                                        <p:strVal val="visible"/>
                                      </p:to>
                                    </p:set>
                                    <p:animEffect transition="in" filter="fade">
                                      <p:cBhvr>
                                        <p:cTn id="92" dur="1000"/>
                                        <p:tgtEl>
                                          <p:spTgt spid="55"/>
                                        </p:tgtEl>
                                      </p:cBhvr>
                                    </p:animEffect>
                                    <p:anim calcmode="lin" valueType="num">
                                      <p:cBhvr>
                                        <p:cTn id="93" dur="1000" fill="hold"/>
                                        <p:tgtEl>
                                          <p:spTgt spid="55"/>
                                        </p:tgtEl>
                                        <p:attrNameLst>
                                          <p:attrName>ppt_x</p:attrName>
                                        </p:attrNameLst>
                                      </p:cBhvr>
                                      <p:tavLst>
                                        <p:tav tm="0">
                                          <p:val>
                                            <p:strVal val="#ppt_x"/>
                                          </p:val>
                                        </p:tav>
                                        <p:tav tm="100000">
                                          <p:val>
                                            <p:strVal val="#ppt_x"/>
                                          </p:val>
                                        </p:tav>
                                      </p:tavLst>
                                    </p:anim>
                                    <p:anim calcmode="lin" valueType="num">
                                      <p:cBhvr>
                                        <p:cTn id="94" dur="1000" fill="hold"/>
                                        <p:tgtEl>
                                          <p:spTgt spid="55"/>
                                        </p:tgtEl>
                                        <p:attrNameLst>
                                          <p:attrName>ppt_y</p:attrName>
                                        </p:attrNameLst>
                                      </p:cBhvr>
                                      <p:tavLst>
                                        <p:tav tm="0">
                                          <p:val>
                                            <p:strVal val="#ppt_y+.1"/>
                                          </p:val>
                                        </p:tav>
                                        <p:tav tm="100000">
                                          <p:val>
                                            <p:strVal val="#ppt_y"/>
                                          </p:val>
                                        </p:tav>
                                      </p:tavLst>
                                    </p:anim>
                                  </p:childTnLst>
                                </p:cTn>
                              </p:par>
                              <p:par>
                                <p:cTn id="95" presetID="42" presetClass="entr" presetSubtype="0" fill="hold" grpId="0" nodeType="withEffect">
                                  <p:stCondLst>
                                    <p:cond delay="0"/>
                                  </p:stCondLst>
                                  <p:childTnLst>
                                    <p:set>
                                      <p:cBhvr>
                                        <p:cTn id="96" dur="1" fill="hold">
                                          <p:stCondLst>
                                            <p:cond delay="0"/>
                                          </p:stCondLst>
                                        </p:cTn>
                                        <p:tgtEl>
                                          <p:spTgt spid="56"/>
                                        </p:tgtEl>
                                        <p:attrNameLst>
                                          <p:attrName>style.visibility</p:attrName>
                                        </p:attrNameLst>
                                      </p:cBhvr>
                                      <p:to>
                                        <p:strVal val="visible"/>
                                      </p:to>
                                    </p:set>
                                    <p:animEffect transition="in" filter="fade">
                                      <p:cBhvr>
                                        <p:cTn id="97" dur="1000"/>
                                        <p:tgtEl>
                                          <p:spTgt spid="56"/>
                                        </p:tgtEl>
                                      </p:cBhvr>
                                    </p:animEffect>
                                    <p:anim calcmode="lin" valueType="num">
                                      <p:cBhvr>
                                        <p:cTn id="98" dur="1000" fill="hold"/>
                                        <p:tgtEl>
                                          <p:spTgt spid="56"/>
                                        </p:tgtEl>
                                        <p:attrNameLst>
                                          <p:attrName>ppt_x</p:attrName>
                                        </p:attrNameLst>
                                      </p:cBhvr>
                                      <p:tavLst>
                                        <p:tav tm="0">
                                          <p:val>
                                            <p:strVal val="#ppt_x"/>
                                          </p:val>
                                        </p:tav>
                                        <p:tav tm="100000">
                                          <p:val>
                                            <p:strVal val="#ppt_x"/>
                                          </p:val>
                                        </p:tav>
                                      </p:tavLst>
                                    </p:anim>
                                    <p:anim calcmode="lin" valueType="num">
                                      <p:cBhvr>
                                        <p:cTn id="99" dur="1000" fill="hold"/>
                                        <p:tgtEl>
                                          <p:spTgt spid="56"/>
                                        </p:tgtEl>
                                        <p:attrNameLst>
                                          <p:attrName>ppt_y</p:attrName>
                                        </p:attrNameLst>
                                      </p:cBhvr>
                                      <p:tavLst>
                                        <p:tav tm="0">
                                          <p:val>
                                            <p:strVal val="#ppt_y+.1"/>
                                          </p:val>
                                        </p:tav>
                                        <p:tav tm="100000">
                                          <p:val>
                                            <p:strVal val="#ppt_y"/>
                                          </p:val>
                                        </p:tav>
                                      </p:tavLst>
                                    </p:anim>
                                  </p:childTnLst>
                                </p:cTn>
                              </p:par>
                              <p:par>
                                <p:cTn id="100" presetID="42" presetClass="entr" presetSubtype="0" fill="hold" grpId="0" nodeType="withEffect">
                                  <p:stCondLst>
                                    <p:cond delay="0"/>
                                  </p:stCondLst>
                                  <p:childTnLst>
                                    <p:set>
                                      <p:cBhvr>
                                        <p:cTn id="101" dur="1" fill="hold">
                                          <p:stCondLst>
                                            <p:cond delay="0"/>
                                          </p:stCondLst>
                                        </p:cTn>
                                        <p:tgtEl>
                                          <p:spTgt spid="57"/>
                                        </p:tgtEl>
                                        <p:attrNameLst>
                                          <p:attrName>style.visibility</p:attrName>
                                        </p:attrNameLst>
                                      </p:cBhvr>
                                      <p:to>
                                        <p:strVal val="visible"/>
                                      </p:to>
                                    </p:set>
                                    <p:animEffect transition="in" filter="fade">
                                      <p:cBhvr>
                                        <p:cTn id="102" dur="1000"/>
                                        <p:tgtEl>
                                          <p:spTgt spid="57"/>
                                        </p:tgtEl>
                                      </p:cBhvr>
                                    </p:animEffect>
                                    <p:anim calcmode="lin" valueType="num">
                                      <p:cBhvr>
                                        <p:cTn id="103" dur="1000" fill="hold"/>
                                        <p:tgtEl>
                                          <p:spTgt spid="57"/>
                                        </p:tgtEl>
                                        <p:attrNameLst>
                                          <p:attrName>ppt_x</p:attrName>
                                        </p:attrNameLst>
                                      </p:cBhvr>
                                      <p:tavLst>
                                        <p:tav tm="0">
                                          <p:val>
                                            <p:strVal val="#ppt_x"/>
                                          </p:val>
                                        </p:tav>
                                        <p:tav tm="100000">
                                          <p:val>
                                            <p:strVal val="#ppt_x"/>
                                          </p:val>
                                        </p:tav>
                                      </p:tavLst>
                                    </p:anim>
                                    <p:anim calcmode="lin" valueType="num">
                                      <p:cBhvr>
                                        <p:cTn id="104" dur="1000" fill="hold"/>
                                        <p:tgtEl>
                                          <p:spTgt spid="5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0" grpId="0" animBg="1"/>
      <p:bldP spid="41" grpId="0" animBg="1"/>
      <p:bldP spid="42" grpId="0" animBg="1"/>
      <p:bldP spid="43" grpId="0"/>
      <p:bldP spid="44" grpId="0"/>
      <p:bldP spid="45" grpId="0"/>
      <p:bldP spid="46" grpId="0"/>
      <p:bldP spid="47" grpId="0"/>
      <p:bldP spid="48" grpId="0"/>
      <p:bldP spid="49" grpId="0" animBg="1"/>
      <p:bldP spid="50" grpId="0" animBg="1"/>
      <p:bldP spid="51" grpId="0" animBg="1"/>
      <p:bldP spid="52" grpId="0" animBg="1"/>
      <p:bldP spid="53" grpId="0"/>
      <p:bldP spid="54" grpId="0" animBg="1"/>
      <p:bldP spid="55" grpId="0"/>
      <p:bldP spid="56" grpId="0" animBg="1"/>
      <p:bldP spid="5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PUNTO MUERTO  UMBRAL DE RENTABILIDAD</a:t>
            </a:r>
          </a:p>
          <a:p>
            <a:pPr algn="just" eaLnBrk="1" hangingPunct="1">
              <a:defRPr/>
            </a:pPr>
            <a:endParaRPr lang="es-ES" altLang="es-ES" sz="1800" dirty="0"/>
          </a:p>
          <a:p>
            <a:pPr algn="just" eaLnBrk="1" hangingPunct="1">
              <a:defRPr/>
            </a:pPr>
            <a:r>
              <a:rPr lang="es-ES" altLang="es-ES" sz="1800" dirty="0"/>
              <a:t>Ejemplo: si en el ejemplo anterior los costes fijos son de 300.000 u.m. (200 u.m./Ud. x 1.500 Uds.), calcula su punto muerto o de equilibrio en udes y en euros.</a:t>
            </a:r>
          </a:p>
          <a:p>
            <a:pPr algn="just" eaLnBrk="1" hangingPunct="1">
              <a:defRPr/>
            </a:pPr>
            <a:endParaRPr lang="es-ES" altLang="es-ES" sz="1800" dirty="0"/>
          </a:p>
        </p:txBody>
      </p:sp>
      <p:sp>
        <p:nvSpPr>
          <p:cNvPr id="24" name="Line 4">
            <a:extLst>
              <a:ext uri="{FF2B5EF4-FFF2-40B4-BE49-F238E27FC236}">
                <a16:creationId xmlns:a16="http://schemas.microsoft.com/office/drawing/2014/main" id="{126080BD-2A9C-450F-81A9-06C299660925}"/>
              </a:ext>
            </a:extLst>
          </p:cNvPr>
          <p:cNvSpPr>
            <a:spLocks noChangeShapeType="1"/>
          </p:cNvSpPr>
          <p:nvPr/>
        </p:nvSpPr>
        <p:spPr bwMode="auto">
          <a:xfrm>
            <a:off x="2410188" y="2280262"/>
            <a:ext cx="1572" cy="424815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rgbClr val="000000"/>
              </a:solidFill>
              <a:effectLst/>
              <a:uLnTx/>
              <a:uFillTx/>
              <a:latin typeface="+mn-lt"/>
            </a:endParaRPr>
          </a:p>
        </p:txBody>
      </p:sp>
      <p:sp>
        <p:nvSpPr>
          <p:cNvPr id="25" name="Line 5">
            <a:extLst>
              <a:ext uri="{FF2B5EF4-FFF2-40B4-BE49-F238E27FC236}">
                <a16:creationId xmlns:a16="http://schemas.microsoft.com/office/drawing/2014/main" id="{81AB445D-4913-489F-8255-32DFC50D7802}"/>
              </a:ext>
            </a:extLst>
          </p:cNvPr>
          <p:cNvSpPr>
            <a:spLocks noChangeShapeType="1"/>
          </p:cNvSpPr>
          <p:nvPr/>
        </p:nvSpPr>
        <p:spPr bwMode="auto">
          <a:xfrm>
            <a:off x="2411760" y="6528414"/>
            <a:ext cx="5976937" cy="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rgbClr val="000000"/>
              </a:solidFill>
              <a:effectLst/>
              <a:uLnTx/>
              <a:uFillTx/>
              <a:latin typeface="+mn-lt"/>
            </a:endParaRPr>
          </a:p>
        </p:txBody>
      </p:sp>
      <p:sp>
        <p:nvSpPr>
          <p:cNvPr id="26" name="Line 6">
            <a:extLst>
              <a:ext uri="{FF2B5EF4-FFF2-40B4-BE49-F238E27FC236}">
                <a16:creationId xmlns:a16="http://schemas.microsoft.com/office/drawing/2014/main" id="{DE5D7B67-7BAD-4AC1-9F20-15000702A822}"/>
              </a:ext>
            </a:extLst>
          </p:cNvPr>
          <p:cNvSpPr>
            <a:spLocks noChangeShapeType="1"/>
          </p:cNvSpPr>
          <p:nvPr/>
        </p:nvSpPr>
        <p:spPr bwMode="auto">
          <a:xfrm>
            <a:off x="2411760" y="5591789"/>
            <a:ext cx="4824412" cy="0"/>
          </a:xfrm>
          <a:prstGeom prst="line">
            <a:avLst/>
          </a:prstGeom>
          <a:noFill/>
          <a:ln w="38100">
            <a:solidFill>
              <a:srgbClr val="CC0099"/>
            </a:solidFill>
            <a:round/>
            <a:headEnd/>
            <a:tailEnd/>
          </a:ln>
          <a:extLst>
            <a:ext uri="{909E8E84-426E-40DD-AFC4-6F175D3DCCD1}">
              <a14:hiddenFill xmlns:a14="http://schemas.microsoft.com/office/drawing/2010/main">
                <a:noFill/>
              </a14:hiddenFill>
            </a:ext>
          </a:extLst>
        </p:spPr>
        <p:txBody>
          <a:bodyPr/>
          <a:lstStyle/>
          <a:p>
            <a:pPr eaLnBrk="0" hangingPunct="0"/>
            <a:endParaRPr lang="es-ES" sz="2400" dirty="0">
              <a:solidFill>
                <a:srgbClr val="000000"/>
              </a:solidFill>
              <a:latin typeface="+mn-lt"/>
            </a:endParaRPr>
          </a:p>
        </p:txBody>
      </p:sp>
      <p:sp>
        <p:nvSpPr>
          <p:cNvPr id="27" name="Line 7">
            <a:extLst>
              <a:ext uri="{FF2B5EF4-FFF2-40B4-BE49-F238E27FC236}">
                <a16:creationId xmlns:a16="http://schemas.microsoft.com/office/drawing/2014/main" id="{87CFF17C-9326-4008-9371-31D85CE4C760}"/>
              </a:ext>
            </a:extLst>
          </p:cNvPr>
          <p:cNvSpPr>
            <a:spLocks noChangeShapeType="1"/>
          </p:cNvSpPr>
          <p:nvPr/>
        </p:nvSpPr>
        <p:spPr bwMode="auto">
          <a:xfrm flipV="1">
            <a:off x="2411760" y="2280264"/>
            <a:ext cx="4392612" cy="4248150"/>
          </a:xfrm>
          <a:prstGeom prst="line">
            <a:avLst/>
          </a:prstGeom>
          <a:noFill/>
          <a:ln w="38100">
            <a:solidFill>
              <a:srgbClr val="009900"/>
            </a:solidFill>
            <a:round/>
            <a:headEnd/>
            <a:tailEnd/>
          </a:ln>
          <a:extLst>
            <a:ext uri="{909E8E84-426E-40DD-AFC4-6F175D3DCCD1}">
              <a14:hiddenFill xmlns:a14="http://schemas.microsoft.com/office/drawing/2010/main">
                <a:noFill/>
              </a14:hiddenFill>
            </a:ext>
          </a:extLst>
        </p:spPr>
        <p:txBody>
          <a:bodyPr/>
          <a:lstStyle/>
          <a:p>
            <a:pPr eaLnBrk="0" hangingPunct="0"/>
            <a:endParaRPr lang="es-ES" sz="2400" dirty="0">
              <a:solidFill>
                <a:srgbClr val="000000"/>
              </a:solidFill>
              <a:latin typeface="+mn-lt"/>
            </a:endParaRPr>
          </a:p>
        </p:txBody>
      </p:sp>
      <p:sp>
        <p:nvSpPr>
          <p:cNvPr id="28" name="Line 8">
            <a:extLst>
              <a:ext uri="{FF2B5EF4-FFF2-40B4-BE49-F238E27FC236}">
                <a16:creationId xmlns:a16="http://schemas.microsoft.com/office/drawing/2014/main" id="{ADD82996-62B8-422C-B06A-ECDF8AE2A68B}"/>
              </a:ext>
            </a:extLst>
          </p:cNvPr>
          <p:cNvSpPr>
            <a:spLocks noChangeShapeType="1"/>
          </p:cNvSpPr>
          <p:nvPr/>
        </p:nvSpPr>
        <p:spPr bwMode="auto">
          <a:xfrm flipV="1">
            <a:off x="2411760" y="2927964"/>
            <a:ext cx="4679950" cy="2665413"/>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pPr eaLnBrk="0" hangingPunct="0"/>
            <a:endParaRPr lang="es-ES" sz="2400" dirty="0">
              <a:solidFill>
                <a:srgbClr val="000000"/>
              </a:solidFill>
              <a:latin typeface="+mn-lt"/>
            </a:endParaRPr>
          </a:p>
        </p:txBody>
      </p:sp>
      <p:sp>
        <p:nvSpPr>
          <p:cNvPr id="29" name="Line 9">
            <a:extLst>
              <a:ext uri="{FF2B5EF4-FFF2-40B4-BE49-F238E27FC236}">
                <a16:creationId xmlns:a16="http://schemas.microsoft.com/office/drawing/2014/main" id="{F8FF2848-E247-4E7A-BEBF-AF97D8E236CF}"/>
              </a:ext>
            </a:extLst>
          </p:cNvPr>
          <p:cNvSpPr>
            <a:spLocks noChangeShapeType="1"/>
          </p:cNvSpPr>
          <p:nvPr/>
        </p:nvSpPr>
        <p:spPr bwMode="auto">
          <a:xfrm>
            <a:off x="4788247" y="4224952"/>
            <a:ext cx="0" cy="2376487"/>
          </a:xfrm>
          <a:prstGeom prst="line">
            <a:avLst/>
          </a:prstGeom>
          <a:noFill/>
          <a:ln w="9525">
            <a:solidFill>
              <a:srgbClr val="000000"/>
            </a:solidFill>
            <a:prstDash val="dashDot"/>
            <a:round/>
            <a:headEnd/>
            <a:tailEnd/>
          </a:ln>
          <a:extLst>
            <a:ext uri="{909E8E84-426E-40DD-AFC4-6F175D3DCCD1}">
              <a14:hiddenFill xmlns:a14="http://schemas.microsoft.com/office/drawing/2010/main">
                <a:noFill/>
              </a14:hiddenFill>
            </a:ext>
          </a:extLst>
        </p:spPr>
        <p:txBody>
          <a:bodyP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rgbClr val="000000"/>
              </a:solidFill>
              <a:effectLst/>
              <a:uLnTx/>
              <a:uFillTx/>
              <a:latin typeface="+mn-lt"/>
            </a:endParaRPr>
          </a:p>
        </p:txBody>
      </p:sp>
      <p:sp>
        <p:nvSpPr>
          <p:cNvPr id="30" name="Line 10">
            <a:extLst>
              <a:ext uri="{FF2B5EF4-FFF2-40B4-BE49-F238E27FC236}">
                <a16:creationId xmlns:a16="http://schemas.microsoft.com/office/drawing/2014/main" id="{6B42272C-6D34-4190-9F8D-FED62476F655}"/>
              </a:ext>
            </a:extLst>
          </p:cNvPr>
          <p:cNvSpPr>
            <a:spLocks noChangeShapeType="1"/>
          </p:cNvSpPr>
          <p:nvPr/>
        </p:nvSpPr>
        <p:spPr bwMode="auto">
          <a:xfrm flipH="1">
            <a:off x="2411760" y="4224952"/>
            <a:ext cx="2376487" cy="0"/>
          </a:xfrm>
          <a:prstGeom prst="line">
            <a:avLst/>
          </a:prstGeom>
          <a:noFill/>
          <a:ln w="9525">
            <a:solidFill>
              <a:srgbClr val="000000"/>
            </a:solidFill>
            <a:prstDash val="dashDot"/>
            <a:round/>
            <a:headEnd/>
            <a:tailEnd/>
          </a:ln>
          <a:extLst>
            <a:ext uri="{909E8E84-426E-40DD-AFC4-6F175D3DCCD1}">
              <a14:hiddenFill xmlns:a14="http://schemas.microsoft.com/office/drawing/2010/main">
                <a:noFill/>
              </a14:hiddenFill>
            </a:ext>
          </a:extLst>
        </p:spPr>
        <p:txBody>
          <a:bodyP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rgbClr val="000000"/>
              </a:solidFill>
              <a:effectLst/>
              <a:uLnTx/>
              <a:uFillTx/>
              <a:latin typeface="+mn-lt"/>
            </a:endParaRPr>
          </a:p>
        </p:txBody>
      </p:sp>
      <p:sp>
        <p:nvSpPr>
          <p:cNvPr id="31" name="AutoShape 11">
            <a:extLst>
              <a:ext uri="{FF2B5EF4-FFF2-40B4-BE49-F238E27FC236}">
                <a16:creationId xmlns:a16="http://schemas.microsoft.com/office/drawing/2014/main" id="{82310DEE-B093-4221-82D6-7555BEA64D92}"/>
              </a:ext>
            </a:extLst>
          </p:cNvPr>
          <p:cNvSpPr>
            <a:spLocks/>
          </p:cNvSpPr>
          <p:nvPr/>
        </p:nvSpPr>
        <p:spPr bwMode="auto">
          <a:xfrm>
            <a:off x="6083647" y="5591789"/>
            <a:ext cx="73025" cy="936625"/>
          </a:xfrm>
          <a:prstGeom prst="rightBrace">
            <a:avLst>
              <a:gd name="adj1" fmla="val 106884"/>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endParaRPr kumimoji="0" lang="es-ES" altLang="es-ES" sz="2400" b="0" i="0" u="none" strike="noStrike" kern="0" cap="none" spc="0" normalizeH="0" baseline="0" noProof="0" dirty="0">
              <a:ln>
                <a:noFill/>
              </a:ln>
              <a:solidFill>
                <a:srgbClr val="000000"/>
              </a:solidFill>
              <a:effectLst/>
              <a:uLnTx/>
              <a:uFillTx/>
              <a:latin typeface="+mn-lt"/>
            </a:endParaRPr>
          </a:p>
        </p:txBody>
      </p:sp>
      <p:sp>
        <p:nvSpPr>
          <p:cNvPr id="32" name="AutoShape 13">
            <a:extLst>
              <a:ext uri="{FF2B5EF4-FFF2-40B4-BE49-F238E27FC236}">
                <a16:creationId xmlns:a16="http://schemas.microsoft.com/office/drawing/2014/main" id="{C54F2139-21A7-4100-BFE9-9AE456F0CA07}"/>
              </a:ext>
            </a:extLst>
          </p:cNvPr>
          <p:cNvSpPr>
            <a:spLocks/>
          </p:cNvSpPr>
          <p:nvPr/>
        </p:nvSpPr>
        <p:spPr bwMode="auto">
          <a:xfrm>
            <a:off x="6083647" y="3504227"/>
            <a:ext cx="71438" cy="2087562"/>
          </a:xfrm>
          <a:prstGeom prst="rightBrace">
            <a:avLst>
              <a:gd name="adj1" fmla="val 243517"/>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endParaRPr kumimoji="0" lang="es-ES" altLang="es-ES" sz="2400" b="0" i="0" u="none" strike="noStrike" kern="0" cap="none" spc="0" normalizeH="0" baseline="0" noProof="0" dirty="0">
              <a:ln>
                <a:noFill/>
              </a:ln>
              <a:solidFill>
                <a:srgbClr val="000000"/>
              </a:solidFill>
              <a:effectLst/>
              <a:uLnTx/>
              <a:uFillTx/>
              <a:latin typeface="+mn-lt"/>
            </a:endParaRPr>
          </a:p>
        </p:txBody>
      </p:sp>
      <p:sp>
        <p:nvSpPr>
          <p:cNvPr id="33" name="AutoShape 14">
            <a:extLst>
              <a:ext uri="{FF2B5EF4-FFF2-40B4-BE49-F238E27FC236}">
                <a16:creationId xmlns:a16="http://schemas.microsoft.com/office/drawing/2014/main" id="{812B5397-082F-4798-BB75-679B0611ACF3}"/>
              </a:ext>
            </a:extLst>
          </p:cNvPr>
          <p:cNvSpPr>
            <a:spLocks/>
          </p:cNvSpPr>
          <p:nvPr/>
        </p:nvSpPr>
        <p:spPr bwMode="auto">
          <a:xfrm>
            <a:off x="6083647" y="3000989"/>
            <a:ext cx="71438" cy="503238"/>
          </a:xfrm>
          <a:prstGeom prst="rightBrace">
            <a:avLst>
              <a:gd name="adj1" fmla="val 58703"/>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eaLnBrk="1" fontAlgn="auto" latinLnBrk="0" hangingPunct="1">
              <a:lnSpc>
                <a:spcPct val="100000"/>
              </a:lnSpc>
              <a:spcBef>
                <a:spcPct val="0"/>
              </a:spcBef>
              <a:spcAft>
                <a:spcPts val="0"/>
              </a:spcAft>
              <a:buClrTx/>
              <a:buSzTx/>
              <a:buFontTx/>
              <a:buNone/>
              <a:tabLst/>
              <a:defRPr/>
            </a:pPr>
            <a:endParaRPr kumimoji="0" lang="es-ES" altLang="es-ES" sz="2400" b="0" i="0" u="none" strike="noStrike" kern="0" cap="none" spc="0" normalizeH="0" baseline="0" noProof="0" dirty="0">
              <a:ln>
                <a:noFill/>
              </a:ln>
              <a:solidFill>
                <a:srgbClr val="000000"/>
              </a:solidFill>
              <a:effectLst/>
              <a:uLnTx/>
              <a:uFillTx/>
              <a:latin typeface="+mn-lt"/>
            </a:endParaRPr>
          </a:p>
        </p:txBody>
      </p:sp>
      <p:sp>
        <p:nvSpPr>
          <p:cNvPr id="34" name="Text Box 15">
            <a:extLst>
              <a:ext uri="{FF2B5EF4-FFF2-40B4-BE49-F238E27FC236}">
                <a16:creationId xmlns:a16="http://schemas.microsoft.com/office/drawing/2014/main" id="{42FB9653-7E2A-49B2-8FE5-21AA1299AB0E}"/>
              </a:ext>
            </a:extLst>
          </p:cNvPr>
          <p:cNvSpPr txBox="1">
            <a:spLocks noChangeArrowheads="1"/>
          </p:cNvSpPr>
          <p:nvPr/>
        </p:nvSpPr>
        <p:spPr bwMode="auto">
          <a:xfrm>
            <a:off x="6299547" y="2856527"/>
            <a:ext cx="5762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s-ES" altLang="es-ES" sz="2400" b="0" i="0" u="none" strike="noStrike" kern="0" cap="none" spc="0" normalizeH="0" baseline="0" noProof="0" dirty="0">
                <a:ln>
                  <a:noFill/>
                </a:ln>
                <a:solidFill>
                  <a:srgbClr val="000000"/>
                </a:solidFill>
                <a:effectLst/>
                <a:uLnTx/>
                <a:uFillTx/>
                <a:latin typeface="+mn-lt"/>
              </a:rPr>
              <a:t>Bº</a:t>
            </a:r>
          </a:p>
        </p:txBody>
      </p:sp>
      <p:sp>
        <p:nvSpPr>
          <p:cNvPr id="35" name="Text Box 16">
            <a:extLst>
              <a:ext uri="{FF2B5EF4-FFF2-40B4-BE49-F238E27FC236}">
                <a16:creationId xmlns:a16="http://schemas.microsoft.com/office/drawing/2014/main" id="{C25E11AB-BC10-43E6-A8B8-96CFA3EBE0C5}"/>
              </a:ext>
            </a:extLst>
          </p:cNvPr>
          <p:cNvSpPr txBox="1">
            <a:spLocks noChangeArrowheads="1"/>
          </p:cNvSpPr>
          <p:nvPr/>
        </p:nvSpPr>
        <p:spPr bwMode="auto">
          <a:xfrm>
            <a:off x="6156672" y="4367827"/>
            <a:ext cx="2159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s-ES" altLang="es-ES" sz="1600" b="0" i="0" u="none" strike="noStrike" kern="0" cap="none" spc="0" normalizeH="0" baseline="0" noProof="0" dirty="0">
                <a:ln>
                  <a:noFill/>
                </a:ln>
                <a:solidFill>
                  <a:srgbClr val="000000"/>
                </a:solidFill>
                <a:effectLst/>
                <a:uLnTx/>
                <a:uFillTx/>
                <a:latin typeface="+mn-lt"/>
              </a:rPr>
              <a:t>COSTES VARIABLES</a:t>
            </a:r>
          </a:p>
        </p:txBody>
      </p:sp>
      <p:sp>
        <p:nvSpPr>
          <p:cNvPr id="36" name="Text Box 18">
            <a:extLst>
              <a:ext uri="{FF2B5EF4-FFF2-40B4-BE49-F238E27FC236}">
                <a16:creationId xmlns:a16="http://schemas.microsoft.com/office/drawing/2014/main" id="{2883ABF9-E998-4FAB-ACE5-D332D75EA2B4}"/>
              </a:ext>
            </a:extLst>
          </p:cNvPr>
          <p:cNvSpPr txBox="1">
            <a:spLocks noChangeArrowheads="1"/>
          </p:cNvSpPr>
          <p:nvPr/>
        </p:nvSpPr>
        <p:spPr bwMode="auto">
          <a:xfrm>
            <a:off x="6228110" y="5880714"/>
            <a:ext cx="2159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s-ES" altLang="es-ES" sz="1600" b="0" i="0" u="none" strike="noStrike" kern="0" cap="none" spc="0" normalizeH="0" baseline="0" noProof="0" dirty="0">
                <a:ln>
                  <a:noFill/>
                </a:ln>
                <a:solidFill>
                  <a:srgbClr val="000000"/>
                </a:solidFill>
                <a:effectLst/>
                <a:uLnTx/>
                <a:uFillTx/>
                <a:latin typeface="+mn-lt"/>
              </a:rPr>
              <a:t>COSTES FIJOS</a:t>
            </a:r>
          </a:p>
        </p:txBody>
      </p:sp>
      <p:sp>
        <p:nvSpPr>
          <p:cNvPr id="37" name="Text Box 20">
            <a:extLst>
              <a:ext uri="{FF2B5EF4-FFF2-40B4-BE49-F238E27FC236}">
                <a16:creationId xmlns:a16="http://schemas.microsoft.com/office/drawing/2014/main" id="{CF215A02-1BE5-477A-9FDE-6C3BB18E1EC4}"/>
              </a:ext>
            </a:extLst>
          </p:cNvPr>
          <p:cNvSpPr txBox="1">
            <a:spLocks noChangeArrowheads="1"/>
          </p:cNvSpPr>
          <p:nvPr/>
        </p:nvSpPr>
        <p:spPr bwMode="auto">
          <a:xfrm>
            <a:off x="1619597" y="2064364"/>
            <a:ext cx="7921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s-ES" altLang="es-ES" sz="1600" b="0" i="0" u="none" strike="noStrike" kern="0" cap="none" spc="0" normalizeH="0" baseline="0" noProof="0" dirty="0">
                <a:ln>
                  <a:noFill/>
                </a:ln>
                <a:solidFill>
                  <a:srgbClr val="000000"/>
                </a:solidFill>
                <a:effectLst/>
                <a:uLnTx/>
                <a:uFillTx/>
                <a:latin typeface="+mn-lt"/>
              </a:rPr>
              <a:t>U.M</a:t>
            </a:r>
            <a:r>
              <a:rPr kumimoji="0" lang="es-ES" altLang="es-ES" sz="1400" b="0" i="0" u="none" strike="noStrike" kern="0" cap="none" spc="0" normalizeH="0" baseline="0" noProof="0" dirty="0">
                <a:ln>
                  <a:noFill/>
                </a:ln>
                <a:solidFill>
                  <a:srgbClr val="000000"/>
                </a:solidFill>
                <a:effectLst/>
                <a:uLnTx/>
                <a:uFillTx/>
                <a:latin typeface="+mn-lt"/>
              </a:rPr>
              <a:t>.</a:t>
            </a:r>
          </a:p>
        </p:txBody>
      </p:sp>
      <p:sp>
        <p:nvSpPr>
          <p:cNvPr id="58" name="Text Box 22">
            <a:extLst>
              <a:ext uri="{FF2B5EF4-FFF2-40B4-BE49-F238E27FC236}">
                <a16:creationId xmlns:a16="http://schemas.microsoft.com/office/drawing/2014/main" id="{D7406EF3-A339-4FA2-B638-2FA40D528520}"/>
              </a:ext>
            </a:extLst>
          </p:cNvPr>
          <p:cNvSpPr txBox="1">
            <a:spLocks noChangeArrowheads="1"/>
          </p:cNvSpPr>
          <p:nvPr/>
        </p:nvSpPr>
        <p:spPr bwMode="auto">
          <a:xfrm>
            <a:off x="7309197" y="6528414"/>
            <a:ext cx="15128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s-ES" altLang="es-ES" sz="1600" b="0" i="0" u="none" strike="noStrike" kern="0" cap="none" spc="0" normalizeH="0" baseline="0" noProof="0" dirty="0">
                <a:ln>
                  <a:noFill/>
                </a:ln>
                <a:solidFill>
                  <a:srgbClr val="000000"/>
                </a:solidFill>
                <a:effectLst/>
                <a:uLnTx/>
                <a:uFillTx/>
                <a:latin typeface="+mn-lt"/>
              </a:rPr>
              <a:t>Nº UNIDADES</a:t>
            </a:r>
          </a:p>
        </p:txBody>
      </p:sp>
      <p:sp>
        <p:nvSpPr>
          <p:cNvPr id="59" name="Text Box 23">
            <a:extLst>
              <a:ext uri="{FF2B5EF4-FFF2-40B4-BE49-F238E27FC236}">
                <a16:creationId xmlns:a16="http://schemas.microsoft.com/office/drawing/2014/main" id="{25B4FBBB-1F6D-430A-B141-7350D07E858C}"/>
              </a:ext>
            </a:extLst>
          </p:cNvPr>
          <p:cNvSpPr txBox="1">
            <a:spLocks noChangeArrowheads="1"/>
          </p:cNvSpPr>
          <p:nvPr/>
        </p:nvSpPr>
        <p:spPr bwMode="auto">
          <a:xfrm>
            <a:off x="1979960" y="4009052"/>
            <a:ext cx="7921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s-ES" altLang="es-ES" sz="1600" b="0" i="0" u="none" strike="noStrike" kern="0" cap="none" spc="0" normalizeH="0" baseline="0" noProof="0" dirty="0">
                <a:ln>
                  <a:noFill/>
                </a:ln>
                <a:solidFill>
                  <a:srgbClr val="000000"/>
                </a:solidFill>
                <a:effectLst/>
                <a:uLnTx/>
                <a:uFillTx/>
                <a:latin typeface="+mn-lt"/>
              </a:rPr>
              <a:t>600</a:t>
            </a:r>
          </a:p>
        </p:txBody>
      </p:sp>
      <p:sp>
        <p:nvSpPr>
          <p:cNvPr id="60" name="Text Box 24">
            <a:extLst>
              <a:ext uri="{FF2B5EF4-FFF2-40B4-BE49-F238E27FC236}">
                <a16:creationId xmlns:a16="http://schemas.microsoft.com/office/drawing/2014/main" id="{9EBA5141-BA1C-4EA4-9791-CD1EA0165C2F}"/>
              </a:ext>
            </a:extLst>
          </p:cNvPr>
          <p:cNvSpPr txBox="1">
            <a:spLocks noChangeArrowheads="1"/>
          </p:cNvSpPr>
          <p:nvPr/>
        </p:nvSpPr>
        <p:spPr bwMode="auto">
          <a:xfrm>
            <a:off x="1908522" y="5375889"/>
            <a:ext cx="7921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s-ES" altLang="es-ES" sz="1600" b="0" i="0" u="none" strike="noStrike" kern="0" cap="none" spc="0" normalizeH="0" baseline="0" noProof="0" dirty="0">
                <a:ln>
                  <a:noFill/>
                </a:ln>
                <a:solidFill>
                  <a:srgbClr val="000000"/>
                </a:solidFill>
                <a:effectLst/>
                <a:uLnTx/>
                <a:uFillTx/>
                <a:latin typeface="+mn-lt"/>
              </a:rPr>
              <a:t>300</a:t>
            </a:r>
          </a:p>
        </p:txBody>
      </p:sp>
      <p:sp>
        <p:nvSpPr>
          <p:cNvPr id="61" name="Text Box 25">
            <a:extLst>
              <a:ext uri="{FF2B5EF4-FFF2-40B4-BE49-F238E27FC236}">
                <a16:creationId xmlns:a16="http://schemas.microsoft.com/office/drawing/2014/main" id="{F2E1674C-AB36-4655-B2DF-3079207B7032}"/>
              </a:ext>
            </a:extLst>
          </p:cNvPr>
          <p:cNvSpPr txBox="1">
            <a:spLocks noChangeArrowheads="1"/>
          </p:cNvSpPr>
          <p:nvPr/>
        </p:nvSpPr>
        <p:spPr bwMode="auto">
          <a:xfrm>
            <a:off x="4427885" y="6480789"/>
            <a:ext cx="7921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s-ES" altLang="es-ES" sz="1600" b="0" i="0" u="none" strike="noStrike" kern="0" cap="none" spc="0" normalizeH="0" baseline="0" noProof="0" dirty="0">
                <a:ln>
                  <a:noFill/>
                </a:ln>
                <a:solidFill>
                  <a:srgbClr val="000000"/>
                </a:solidFill>
                <a:effectLst/>
                <a:uLnTx/>
                <a:uFillTx/>
                <a:latin typeface="+mn-lt"/>
              </a:rPr>
              <a:t>1.000</a:t>
            </a:r>
          </a:p>
        </p:txBody>
      </p:sp>
      <p:sp>
        <p:nvSpPr>
          <p:cNvPr id="62" name="Text Box 26">
            <a:extLst>
              <a:ext uri="{FF2B5EF4-FFF2-40B4-BE49-F238E27FC236}">
                <a16:creationId xmlns:a16="http://schemas.microsoft.com/office/drawing/2014/main" id="{2A5016F1-65D5-4B4B-A173-04AA4EC96819}"/>
              </a:ext>
            </a:extLst>
          </p:cNvPr>
          <p:cNvSpPr txBox="1">
            <a:spLocks noChangeArrowheads="1"/>
          </p:cNvSpPr>
          <p:nvPr/>
        </p:nvSpPr>
        <p:spPr bwMode="auto">
          <a:xfrm>
            <a:off x="5508972" y="6456977"/>
            <a:ext cx="7921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s-ES" altLang="es-ES" sz="1600" b="0" i="0" u="none" strike="noStrike" kern="0" cap="none" spc="0" normalizeH="0" baseline="0" noProof="0" dirty="0">
                <a:ln>
                  <a:noFill/>
                </a:ln>
                <a:solidFill>
                  <a:srgbClr val="000000"/>
                </a:solidFill>
                <a:effectLst/>
                <a:uLnTx/>
                <a:uFillTx/>
                <a:latin typeface="+mn-lt"/>
              </a:rPr>
              <a:t>1.500</a:t>
            </a:r>
          </a:p>
        </p:txBody>
      </p:sp>
      <p:sp>
        <p:nvSpPr>
          <p:cNvPr id="63" name="Line 27">
            <a:extLst>
              <a:ext uri="{FF2B5EF4-FFF2-40B4-BE49-F238E27FC236}">
                <a16:creationId xmlns:a16="http://schemas.microsoft.com/office/drawing/2014/main" id="{D658F189-67C1-4647-ACC1-9B573DCBEE6C}"/>
              </a:ext>
            </a:extLst>
          </p:cNvPr>
          <p:cNvSpPr>
            <a:spLocks noChangeShapeType="1"/>
          </p:cNvSpPr>
          <p:nvPr/>
        </p:nvSpPr>
        <p:spPr bwMode="auto">
          <a:xfrm>
            <a:off x="5867747" y="3143864"/>
            <a:ext cx="0" cy="3384550"/>
          </a:xfrm>
          <a:prstGeom prst="line">
            <a:avLst/>
          </a:prstGeom>
          <a:noFill/>
          <a:ln w="38100">
            <a:solidFill>
              <a:srgbClr val="3333CC"/>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rgbClr val="000000"/>
              </a:solidFill>
              <a:effectLst/>
              <a:uLnTx/>
              <a:uFillTx/>
              <a:latin typeface="+mn-lt"/>
            </a:endParaRPr>
          </a:p>
        </p:txBody>
      </p:sp>
    </p:spTree>
    <p:extLst>
      <p:ext uri="{BB962C8B-B14F-4D97-AF65-F5344CB8AC3E}">
        <p14:creationId xmlns:p14="http://schemas.microsoft.com/office/powerpoint/2010/main" val="13292179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ppt_x"/>
                                          </p:val>
                                        </p:tav>
                                        <p:tav tm="100000">
                                          <p:val>
                                            <p:strVal val="#ppt_x"/>
                                          </p:val>
                                        </p:tav>
                                      </p:tavLst>
                                    </p:anim>
                                    <p:anim calcmode="lin" valueType="num">
                                      <p:cBhvr additive="base">
                                        <p:cTn id="8" dur="500" fill="hold"/>
                                        <p:tgtEl>
                                          <p:spTgt spid="2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500" fill="hold"/>
                                        <p:tgtEl>
                                          <p:spTgt spid="27"/>
                                        </p:tgtEl>
                                        <p:attrNameLst>
                                          <p:attrName>ppt_x</p:attrName>
                                        </p:attrNameLst>
                                      </p:cBhvr>
                                      <p:tavLst>
                                        <p:tav tm="0">
                                          <p:val>
                                            <p:strVal val="#ppt_x"/>
                                          </p:val>
                                        </p:tav>
                                        <p:tav tm="100000">
                                          <p:val>
                                            <p:strVal val="#ppt_x"/>
                                          </p:val>
                                        </p:tav>
                                      </p:tavLst>
                                    </p:anim>
                                    <p:anim calcmode="lin" valueType="num">
                                      <p:cBhvr additive="base">
                                        <p:cTn id="20" dur="500" fill="hold"/>
                                        <p:tgtEl>
                                          <p:spTgt spid="2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anim calcmode="lin" valueType="num">
                                      <p:cBhvr additive="base">
                                        <p:cTn id="23" dur="500" fill="hold"/>
                                        <p:tgtEl>
                                          <p:spTgt spid="28"/>
                                        </p:tgtEl>
                                        <p:attrNameLst>
                                          <p:attrName>ppt_x</p:attrName>
                                        </p:attrNameLst>
                                      </p:cBhvr>
                                      <p:tavLst>
                                        <p:tav tm="0">
                                          <p:val>
                                            <p:strVal val="#ppt_x"/>
                                          </p:val>
                                        </p:tav>
                                        <p:tav tm="100000">
                                          <p:val>
                                            <p:strVal val="#ppt_x"/>
                                          </p:val>
                                        </p:tav>
                                      </p:tavLst>
                                    </p:anim>
                                    <p:anim calcmode="lin" valueType="num">
                                      <p:cBhvr additive="base">
                                        <p:cTn id="24" dur="500" fill="hold"/>
                                        <p:tgtEl>
                                          <p:spTgt spid="2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anim calcmode="lin" valueType="num">
                                      <p:cBhvr additive="base">
                                        <p:cTn id="27" dur="500" fill="hold"/>
                                        <p:tgtEl>
                                          <p:spTgt spid="29"/>
                                        </p:tgtEl>
                                        <p:attrNameLst>
                                          <p:attrName>ppt_x</p:attrName>
                                        </p:attrNameLst>
                                      </p:cBhvr>
                                      <p:tavLst>
                                        <p:tav tm="0">
                                          <p:val>
                                            <p:strVal val="#ppt_x"/>
                                          </p:val>
                                        </p:tav>
                                        <p:tav tm="100000">
                                          <p:val>
                                            <p:strVal val="#ppt_x"/>
                                          </p:val>
                                        </p:tav>
                                      </p:tavLst>
                                    </p:anim>
                                    <p:anim calcmode="lin" valueType="num">
                                      <p:cBhvr additive="base">
                                        <p:cTn id="28" dur="500" fill="hold"/>
                                        <p:tgtEl>
                                          <p:spTgt spid="29"/>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0"/>
                                        </p:tgtEl>
                                        <p:attrNameLst>
                                          <p:attrName>style.visibility</p:attrName>
                                        </p:attrNameLst>
                                      </p:cBhvr>
                                      <p:to>
                                        <p:strVal val="visible"/>
                                      </p:to>
                                    </p:set>
                                    <p:anim calcmode="lin" valueType="num">
                                      <p:cBhvr additive="base">
                                        <p:cTn id="31" dur="500" fill="hold"/>
                                        <p:tgtEl>
                                          <p:spTgt spid="30"/>
                                        </p:tgtEl>
                                        <p:attrNameLst>
                                          <p:attrName>ppt_x</p:attrName>
                                        </p:attrNameLst>
                                      </p:cBhvr>
                                      <p:tavLst>
                                        <p:tav tm="0">
                                          <p:val>
                                            <p:strVal val="#ppt_x"/>
                                          </p:val>
                                        </p:tav>
                                        <p:tav tm="100000">
                                          <p:val>
                                            <p:strVal val="#ppt_x"/>
                                          </p:val>
                                        </p:tav>
                                      </p:tavLst>
                                    </p:anim>
                                    <p:anim calcmode="lin" valueType="num">
                                      <p:cBhvr additive="base">
                                        <p:cTn id="32" dur="500" fill="hold"/>
                                        <p:tgtEl>
                                          <p:spTgt spid="30"/>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1"/>
                                        </p:tgtEl>
                                        <p:attrNameLst>
                                          <p:attrName>style.visibility</p:attrName>
                                        </p:attrNameLst>
                                      </p:cBhvr>
                                      <p:to>
                                        <p:strVal val="visible"/>
                                      </p:to>
                                    </p:set>
                                    <p:anim calcmode="lin" valueType="num">
                                      <p:cBhvr additive="base">
                                        <p:cTn id="35" dur="500" fill="hold"/>
                                        <p:tgtEl>
                                          <p:spTgt spid="31"/>
                                        </p:tgtEl>
                                        <p:attrNameLst>
                                          <p:attrName>ppt_x</p:attrName>
                                        </p:attrNameLst>
                                      </p:cBhvr>
                                      <p:tavLst>
                                        <p:tav tm="0">
                                          <p:val>
                                            <p:strVal val="#ppt_x"/>
                                          </p:val>
                                        </p:tav>
                                        <p:tav tm="100000">
                                          <p:val>
                                            <p:strVal val="#ppt_x"/>
                                          </p:val>
                                        </p:tav>
                                      </p:tavLst>
                                    </p:anim>
                                    <p:anim calcmode="lin" valueType="num">
                                      <p:cBhvr additive="base">
                                        <p:cTn id="36" dur="500" fill="hold"/>
                                        <p:tgtEl>
                                          <p:spTgt spid="3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2"/>
                                        </p:tgtEl>
                                        <p:attrNameLst>
                                          <p:attrName>style.visibility</p:attrName>
                                        </p:attrNameLst>
                                      </p:cBhvr>
                                      <p:to>
                                        <p:strVal val="visible"/>
                                      </p:to>
                                    </p:set>
                                    <p:anim calcmode="lin" valueType="num">
                                      <p:cBhvr additive="base">
                                        <p:cTn id="39" dur="500" fill="hold"/>
                                        <p:tgtEl>
                                          <p:spTgt spid="32"/>
                                        </p:tgtEl>
                                        <p:attrNameLst>
                                          <p:attrName>ppt_x</p:attrName>
                                        </p:attrNameLst>
                                      </p:cBhvr>
                                      <p:tavLst>
                                        <p:tav tm="0">
                                          <p:val>
                                            <p:strVal val="#ppt_x"/>
                                          </p:val>
                                        </p:tav>
                                        <p:tav tm="100000">
                                          <p:val>
                                            <p:strVal val="#ppt_x"/>
                                          </p:val>
                                        </p:tav>
                                      </p:tavLst>
                                    </p:anim>
                                    <p:anim calcmode="lin" valueType="num">
                                      <p:cBhvr additive="base">
                                        <p:cTn id="40" dur="500" fill="hold"/>
                                        <p:tgtEl>
                                          <p:spTgt spid="32"/>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3"/>
                                        </p:tgtEl>
                                        <p:attrNameLst>
                                          <p:attrName>style.visibility</p:attrName>
                                        </p:attrNameLst>
                                      </p:cBhvr>
                                      <p:to>
                                        <p:strVal val="visible"/>
                                      </p:to>
                                    </p:set>
                                    <p:anim calcmode="lin" valueType="num">
                                      <p:cBhvr additive="base">
                                        <p:cTn id="43" dur="500" fill="hold"/>
                                        <p:tgtEl>
                                          <p:spTgt spid="33"/>
                                        </p:tgtEl>
                                        <p:attrNameLst>
                                          <p:attrName>ppt_x</p:attrName>
                                        </p:attrNameLst>
                                      </p:cBhvr>
                                      <p:tavLst>
                                        <p:tav tm="0">
                                          <p:val>
                                            <p:strVal val="#ppt_x"/>
                                          </p:val>
                                        </p:tav>
                                        <p:tav tm="100000">
                                          <p:val>
                                            <p:strVal val="#ppt_x"/>
                                          </p:val>
                                        </p:tav>
                                      </p:tavLst>
                                    </p:anim>
                                    <p:anim calcmode="lin" valueType="num">
                                      <p:cBhvr additive="base">
                                        <p:cTn id="44" dur="500" fill="hold"/>
                                        <p:tgtEl>
                                          <p:spTgt spid="33"/>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4"/>
                                        </p:tgtEl>
                                        <p:attrNameLst>
                                          <p:attrName>style.visibility</p:attrName>
                                        </p:attrNameLst>
                                      </p:cBhvr>
                                      <p:to>
                                        <p:strVal val="visible"/>
                                      </p:to>
                                    </p:set>
                                    <p:anim calcmode="lin" valueType="num">
                                      <p:cBhvr additive="base">
                                        <p:cTn id="47" dur="500" fill="hold"/>
                                        <p:tgtEl>
                                          <p:spTgt spid="34"/>
                                        </p:tgtEl>
                                        <p:attrNameLst>
                                          <p:attrName>ppt_x</p:attrName>
                                        </p:attrNameLst>
                                      </p:cBhvr>
                                      <p:tavLst>
                                        <p:tav tm="0">
                                          <p:val>
                                            <p:strVal val="#ppt_x"/>
                                          </p:val>
                                        </p:tav>
                                        <p:tav tm="100000">
                                          <p:val>
                                            <p:strVal val="#ppt_x"/>
                                          </p:val>
                                        </p:tav>
                                      </p:tavLst>
                                    </p:anim>
                                    <p:anim calcmode="lin" valueType="num">
                                      <p:cBhvr additive="base">
                                        <p:cTn id="48" dur="500" fill="hold"/>
                                        <p:tgtEl>
                                          <p:spTgt spid="34"/>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35"/>
                                        </p:tgtEl>
                                        <p:attrNameLst>
                                          <p:attrName>style.visibility</p:attrName>
                                        </p:attrNameLst>
                                      </p:cBhvr>
                                      <p:to>
                                        <p:strVal val="visible"/>
                                      </p:to>
                                    </p:set>
                                    <p:anim calcmode="lin" valueType="num">
                                      <p:cBhvr additive="base">
                                        <p:cTn id="51" dur="500" fill="hold"/>
                                        <p:tgtEl>
                                          <p:spTgt spid="35"/>
                                        </p:tgtEl>
                                        <p:attrNameLst>
                                          <p:attrName>ppt_x</p:attrName>
                                        </p:attrNameLst>
                                      </p:cBhvr>
                                      <p:tavLst>
                                        <p:tav tm="0">
                                          <p:val>
                                            <p:strVal val="#ppt_x"/>
                                          </p:val>
                                        </p:tav>
                                        <p:tav tm="100000">
                                          <p:val>
                                            <p:strVal val="#ppt_x"/>
                                          </p:val>
                                        </p:tav>
                                      </p:tavLst>
                                    </p:anim>
                                    <p:anim calcmode="lin" valueType="num">
                                      <p:cBhvr additive="base">
                                        <p:cTn id="52" dur="500" fill="hold"/>
                                        <p:tgtEl>
                                          <p:spTgt spid="35"/>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36"/>
                                        </p:tgtEl>
                                        <p:attrNameLst>
                                          <p:attrName>style.visibility</p:attrName>
                                        </p:attrNameLst>
                                      </p:cBhvr>
                                      <p:to>
                                        <p:strVal val="visible"/>
                                      </p:to>
                                    </p:set>
                                    <p:anim calcmode="lin" valueType="num">
                                      <p:cBhvr additive="base">
                                        <p:cTn id="55" dur="500" fill="hold"/>
                                        <p:tgtEl>
                                          <p:spTgt spid="36"/>
                                        </p:tgtEl>
                                        <p:attrNameLst>
                                          <p:attrName>ppt_x</p:attrName>
                                        </p:attrNameLst>
                                      </p:cBhvr>
                                      <p:tavLst>
                                        <p:tav tm="0">
                                          <p:val>
                                            <p:strVal val="#ppt_x"/>
                                          </p:val>
                                        </p:tav>
                                        <p:tav tm="100000">
                                          <p:val>
                                            <p:strVal val="#ppt_x"/>
                                          </p:val>
                                        </p:tav>
                                      </p:tavLst>
                                    </p:anim>
                                    <p:anim calcmode="lin" valueType="num">
                                      <p:cBhvr additive="base">
                                        <p:cTn id="56" dur="500" fill="hold"/>
                                        <p:tgtEl>
                                          <p:spTgt spid="36"/>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37"/>
                                        </p:tgtEl>
                                        <p:attrNameLst>
                                          <p:attrName>style.visibility</p:attrName>
                                        </p:attrNameLst>
                                      </p:cBhvr>
                                      <p:to>
                                        <p:strVal val="visible"/>
                                      </p:to>
                                    </p:set>
                                    <p:anim calcmode="lin" valueType="num">
                                      <p:cBhvr additive="base">
                                        <p:cTn id="59" dur="500" fill="hold"/>
                                        <p:tgtEl>
                                          <p:spTgt spid="37"/>
                                        </p:tgtEl>
                                        <p:attrNameLst>
                                          <p:attrName>ppt_x</p:attrName>
                                        </p:attrNameLst>
                                      </p:cBhvr>
                                      <p:tavLst>
                                        <p:tav tm="0">
                                          <p:val>
                                            <p:strVal val="#ppt_x"/>
                                          </p:val>
                                        </p:tav>
                                        <p:tav tm="100000">
                                          <p:val>
                                            <p:strVal val="#ppt_x"/>
                                          </p:val>
                                        </p:tav>
                                      </p:tavLst>
                                    </p:anim>
                                    <p:anim calcmode="lin" valueType="num">
                                      <p:cBhvr additive="base">
                                        <p:cTn id="60" dur="500" fill="hold"/>
                                        <p:tgtEl>
                                          <p:spTgt spid="37"/>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58"/>
                                        </p:tgtEl>
                                        <p:attrNameLst>
                                          <p:attrName>style.visibility</p:attrName>
                                        </p:attrNameLst>
                                      </p:cBhvr>
                                      <p:to>
                                        <p:strVal val="visible"/>
                                      </p:to>
                                    </p:set>
                                    <p:anim calcmode="lin" valueType="num">
                                      <p:cBhvr additive="base">
                                        <p:cTn id="63" dur="500" fill="hold"/>
                                        <p:tgtEl>
                                          <p:spTgt spid="58"/>
                                        </p:tgtEl>
                                        <p:attrNameLst>
                                          <p:attrName>ppt_x</p:attrName>
                                        </p:attrNameLst>
                                      </p:cBhvr>
                                      <p:tavLst>
                                        <p:tav tm="0">
                                          <p:val>
                                            <p:strVal val="#ppt_x"/>
                                          </p:val>
                                        </p:tav>
                                        <p:tav tm="100000">
                                          <p:val>
                                            <p:strVal val="#ppt_x"/>
                                          </p:val>
                                        </p:tav>
                                      </p:tavLst>
                                    </p:anim>
                                    <p:anim calcmode="lin" valueType="num">
                                      <p:cBhvr additive="base">
                                        <p:cTn id="64" dur="500" fill="hold"/>
                                        <p:tgtEl>
                                          <p:spTgt spid="58"/>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59"/>
                                        </p:tgtEl>
                                        <p:attrNameLst>
                                          <p:attrName>style.visibility</p:attrName>
                                        </p:attrNameLst>
                                      </p:cBhvr>
                                      <p:to>
                                        <p:strVal val="visible"/>
                                      </p:to>
                                    </p:set>
                                    <p:anim calcmode="lin" valueType="num">
                                      <p:cBhvr additive="base">
                                        <p:cTn id="67" dur="500" fill="hold"/>
                                        <p:tgtEl>
                                          <p:spTgt spid="59"/>
                                        </p:tgtEl>
                                        <p:attrNameLst>
                                          <p:attrName>ppt_x</p:attrName>
                                        </p:attrNameLst>
                                      </p:cBhvr>
                                      <p:tavLst>
                                        <p:tav tm="0">
                                          <p:val>
                                            <p:strVal val="#ppt_x"/>
                                          </p:val>
                                        </p:tav>
                                        <p:tav tm="100000">
                                          <p:val>
                                            <p:strVal val="#ppt_x"/>
                                          </p:val>
                                        </p:tav>
                                      </p:tavLst>
                                    </p:anim>
                                    <p:anim calcmode="lin" valueType="num">
                                      <p:cBhvr additive="base">
                                        <p:cTn id="68" dur="500" fill="hold"/>
                                        <p:tgtEl>
                                          <p:spTgt spid="59"/>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60"/>
                                        </p:tgtEl>
                                        <p:attrNameLst>
                                          <p:attrName>style.visibility</p:attrName>
                                        </p:attrNameLst>
                                      </p:cBhvr>
                                      <p:to>
                                        <p:strVal val="visible"/>
                                      </p:to>
                                    </p:set>
                                    <p:anim calcmode="lin" valueType="num">
                                      <p:cBhvr additive="base">
                                        <p:cTn id="71" dur="500" fill="hold"/>
                                        <p:tgtEl>
                                          <p:spTgt spid="60"/>
                                        </p:tgtEl>
                                        <p:attrNameLst>
                                          <p:attrName>ppt_x</p:attrName>
                                        </p:attrNameLst>
                                      </p:cBhvr>
                                      <p:tavLst>
                                        <p:tav tm="0">
                                          <p:val>
                                            <p:strVal val="#ppt_x"/>
                                          </p:val>
                                        </p:tav>
                                        <p:tav tm="100000">
                                          <p:val>
                                            <p:strVal val="#ppt_x"/>
                                          </p:val>
                                        </p:tav>
                                      </p:tavLst>
                                    </p:anim>
                                    <p:anim calcmode="lin" valueType="num">
                                      <p:cBhvr additive="base">
                                        <p:cTn id="72" dur="500" fill="hold"/>
                                        <p:tgtEl>
                                          <p:spTgt spid="60"/>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61"/>
                                        </p:tgtEl>
                                        <p:attrNameLst>
                                          <p:attrName>style.visibility</p:attrName>
                                        </p:attrNameLst>
                                      </p:cBhvr>
                                      <p:to>
                                        <p:strVal val="visible"/>
                                      </p:to>
                                    </p:set>
                                    <p:anim calcmode="lin" valueType="num">
                                      <p:cBhvr additive="base">
                                        <p:cTn id="75" dur="500" fill="hold"/>
                                        <p:tgtEl>
                                          <p:spTgt spid="61"/>
                                        </p:tgtEl>
                                        <p:attrNameLst>
                                          <p:attrName>ppt_x</p:attrName>
                                        </p:attrNameLst>
                                      </p:cBhvr>
                                      <p:tavLst>
                                        <p:tav tm="0">
                                          <p:val>
                                            <p:strVal val="#ppt_x"/>
                                          </p:val>
                                        </p:tav>
                                        <p:tav tm="100000">
                                          <p:val>
                                            <p:strVal val="#ppt_x"/>
                                          </p:val>
                                        </p:tav>
                                      </p:tavLst>
                                    </p:anim>
                                    <p:anim calcmode="lin" valueType="num">
                                      <p:cBhvr additive="base">
                                        <p:cTn id="76" dur="500" fill="hold"/>
                                        <p:tgtEl>
                                          <p:spTgt spid="61"/>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62"/>
                                        </p:tgtEl>
                                        <p:attrNameLst>
                                          <p:attrName>style.visibility</p:attrName>
                                        </p:attrNameLst>
                                      </p:cBhvr>
                                      <p:to>
                                        <p:strVal val="visible"/>
                                      </p:to>
                                    </p:set>
                                    <p:anim calcmode="lin" valueType="num">
                                      <p:cBhvr additive="base">
                                        <p:cTn id="79" dur="500" fill="hold"/>
                                        <p:tgtEl>
                                          <p:spTgt spid="62"/>
                                        </p:tgtEl>
                                        <p:attrNameLst>
                                          <p:attrName>ppt_x</p:attrName>
                                        </p:attrNameLst>
                                      </p:cBhvr>
                                      <p:tavLst>
                                        <p:tav tm="0">
                                          <p:val>
                                            <p:strVal val="#ppt_x"/>
                                          </p:val>
                                        </p:tav>
                                        <p:tav tm="100000">
                                          <p:val>
                                            <p:strVal val="#ppt_x"/>
                                          </p:val>
                                        </p:tav>
                                      </p:tavLst>
                                    </p:anim>
                                    <p:anim calcmode="lin" valueType="num">
                                      <p:cBhvr additive="base">
                                        <p:cTn id="80" dur="500" fill="hold"/>
                                        <p:tgtEl>
                                          <p:spTgt spid="62"/>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63"/>
                                        </p:tgtEl>
                                        <p:attrNameLst>
                                          <p:attrName>style.visibility</p:attrName>
                                        </p:attrNameLst>
                                      </p:cBhvr>
                                      <p:to>
                                        <p:strVal val="visible"/>
                                      </p:to>
                                    </p:set>
                                    <p:anim calcmode="lin" valueType="num">
                                      <p:cBhvr additive="base">
                                        <p:cTn id="83" dur="500" fill="hold"/>
                                        <p:tgtEl>
                                          <p:spTgt spid="63"/>
                                        </p:tgtEl>
                                        <p:attrNameLst>
                                          <p:attrName>ppt_x</p:attrName>
                                        </p:attrNameLst>
                                      </p:cBhvr>
                                      <p:tavLst>
                                        <p:tav tm="0">
                                          <p:val>
                                            <p:strVal val="#ppt_x"/>
                                          </p:val>
                                        </p:tav>
                                        <p:tav tm="100000">
                                          <p:val>
                                            <p:strVal val="#ppt_x"/>
                                          </p:val>
                                        </p:tav>
                                      </p:tavLst>
                                    </p:anim>
                                    <p:anim calcmode="lin" valueType="num">
                                      <p:cBhvr additive="base">
                                        <p:cTn id="84" dur="500" fill="hold"/>
                                        <p:tgtEl>
                                          <p:spTgt spid="6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p:bldP spid="35" grpId="0"/>
      <p:bldP spid="36" grpId="0"/>
      <p:bldP spid="37" grpId="0"/>
      <p:bldP spid="58" grpId="0"/>
      <p:bldP spid="59" grpId="0"/>
      <p:bldP spid="60" grpId="0"/>
      <p:bldP spid="61" grpId="0"/>
      <p:bldP spid="62" grpId="0"/>
      <p:bldP spid="6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PUNTO MUERTO  UMBRAL DE RENTABILIDAD</a:t>
            </a:r>
          </a:p>
          <a:p>
            <a:pPr algn="just" eaLnBrk="1" hangingPunct="1">
              <a:defRPr/>
            </a:pPr>
            <a:r>
              <a:rPr lang="es-ES" altLang="es-ES" sz="1800" dirty="0"/>
              <a:t>La principal finalidad del P.M. es darse cuenta de qué volumen de ventas debemos conseguir para llegar a un beneficio determinado o qué beneficios vamos a obtener con un cierto nivel de ventas.</a:t>
            </a:r>
          </a:p>
          <a:p>
            <a:pPr algn="just" eaLnBrk="1" hangingPunct="1">
              <a:defRPr/>
            </a:pPr>
            <a:endParaRPr lang="es-ES" altLang="es-ES" sz="1800" dirty="0"/>
          </a:p>
          <a:p>
            <a:pPr algn="just" eaLnBrk="1" hangingPunct="1">
              <a:defRPr/>
            </a:pPr>
            <a:r>
              <a:rPr lang="es-ES" altLang="es-ES" sz="1800" dirty="0"/>
              <a:t>Podemos tratar este asunto en términos de porcentajes.</a:t>
            </a:r>
          </a:p>
          <a:p>
            <a:pPr algn="just" eaLnBrk="1" hangingPunct="1">
              <a:defRPr/>
            </a:pPr>
            <a:endParaRPr lang="es-ES" altLang="es-ES" sz="1800" dirty="0"/>
          </a:p>
          <a:p>
            <a:pPr algn="just" eaLnBrk="1" hangingPunct="1">
              <a:defRPr/>
            </a:pPr>
            <a:r>
              <a:rPr lang="es-ES" altLang="es-ES" sz="1800" dirty="0"/>
              <a:t>Si la empresa no tuviese costes fijos los beneficios aumentarían en el mismo porcentaje en el que aumentasen las ventas.</a:t>
            </a:r>
          </a:p>
          <a:p>
            <a:pPr algn="just" eaLnBrk="1" hangingPunct="1">
              <a:defRPr/>
            </a:pPr>
            <a:endParaRPr lang="es-ES" altLang="es-ES" sz="1800" dirty="0"/>
          </a:p>
          <a:p>
            <a:pPr algn="just" eaLnBrk="1" hangingPunct="1">
              <a:defRPr/>
            </a:pPr>
            <a:r>
              <a:rPr lang="es-ES" altLang="es-ES" sz="1800" dirty="0"/>
              <a:t>Cuando hay costes fijos podemos decir que:</a:t>
            </a:r>
          </a:p>
          <a:p>
            <a:pPr algn="just" eaLnBrk="1" hangingPunct="1">
              <a:defRPr/>
            </a:pPr>
            <a:endParaRPr lang="es-ES" altLang="es-ES" sz="1800" dirty="0"/>
          </a:p>
          <a:p>
            <a:pPr algn="just" eaLnBrk="1" hangingPunct="1">
              <a:defRPr/>
            </a:pPr>
            <a:r>
              <a:rPr lang="es-ES" altLang="es-ES" sz="1800" dirty="0"/>
              <a:t>Aumento porcentual de beneficios = MC</a:t>
            </a:r>
          </a:p>
          <a:p>
            <a:pPr algn="just" eaLnBrk="1" hangingPunct="1">
              <a:defRPr/>
            </a:pPr>
            <a:r>
              <a:rPr lang="es-ES" altLang="es-ES" sz="1800" dirty="0"/>
              <a:t>Aumento porcentual de ventas	  B</a:t>
            </a:r>
          </a:p>
          <a:p>
            <a:pPr algn="just" eaLnBrk="1" hangingPunct="1">
              <a:defRPr/>
            </a:pPr>
            <a:r>
              <a:rPr lang="es-ES" altLang="es-ES" sz="1800" dirty="0"/>
              <a:t>MC: margen de contribución total</a:t>
            </a:r>
          </a:p>
          <a:p>
            <a:pPr algn="just" eaLnBrk="1" hangingPunct="1">
              <a:defRPr/>
            </a:pPr>
            <a:r>
              <a:rPr lang="es-ES" altLang="es-ES" sz="1800" dirty="0"/>
              <a:t>B: beneficios con un volumen determinado de actividad</a:t>
            </a:r>
          </a:p>
          <a:p>
            <a:pPr algn="just" eaLnBrk="1" hangingPunct="1">
              <a:defRPr/>
            </a:pPr>
            <a:r>
              <a:rPr lang="es-ES" altLang="es-ES" sz="1800" dirty="0"/>
              <a:t>MC/B: apalancamiento operativo</a:t>
            </a:r>
          </a:p>
          <a:p>
            <a:pPr algn="just" eaLnBrk="1" hangingPunct="1">
              <a:defRPr/>
            </a:pPr>
            <a:endParaRPr lang="es-ES" altLang="es-ES" sz="1800" dirty="0"/>
          </a:p>
          <a:p>
            <a:pPr algn="just" eaLnBrk="1" hangingPunct="1">
              <a:defRPr/>
            </a:pPr>
            <a:endParaRPr lang="es-ES" altLang="es-ES" sz="1800" dirty="0"/>
          </a:p>
        </p:txBody>
      </p:sp>
      <p:cxnSp>
        <p:nvCxnSpPr>
          <p:cNvPr id="3" name="Conector recto 2">
            <a:extLst>
              <a:ext uri="{FF2B5EF4-FFF2-40B4-BE49-F238E27FC236}">
                <a16:creationId xmlns:a16="http://schemas.microsoft.com/office/drawing/2014/main" id="{0B0C6B42-2C94-40E6-AA6D-83CF326BAA99}"/>
              </a:ext>
            </a:extLst>
          </p:cNvPr>
          <p:cNvCxnSpPr/>
          <p:nvPr/>
        </p:nvCxnSpPr>
        <p:spPr>
          <a:xfrm>
            <a:off x="3779912" y="4941168"/>
            <a:ext cx="50405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7332750"/>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APALANCAMIENTO OPERATIVO</a:t>
            </a:r>
          </a:p>
          <a:p>
            <a:pPr algn="just" eaLnBrk="1" hangingPunct="1">
              <a:defRPr/>
            </a:pPr>
            <a:endParaRPr lang="es-ES" altLang="es-ES" sz="1800" dirty="0"/>
          </a:p>
          <a:p>
            <a:pPr algn="just" eaLnBrk="1" hangingPunct="1">
              <a:defRPr/>
            </a:pPr>
            <a:r>
              <a:rPr lang="es-ES" altLang="es-ES" sz="1800" dirty="0"/>
              <a:t>Una vez recuperados los costes fijos del ejercicio, los incrementos en las ventas generan un efecto palanca sobre el beneficio, de tal forma que, por encima del umbral de rentabilidad los beneficios crecen más que proporcionalmente</a:t>
            </a:r>
          </a:p>
          <a:p>
            <a:pPr algn="just" eaLnBrk="1" hangingPunct="1">
              <a:defRPr/>
            </a:pPr>
            <a:endParaRPr lang="es-ES" altLang="es-ES" sz="1800" dirty="0"/>
          </a:p>
          <a:p>
            <a:pPr algn="just" eaLnBrk="1" hangingPunct="1">
              <a:defRPr/>
            </a:pPr>
            <a:endParaRPr lang="es-ES" altLang="es-ES" sz="1800" dirty="0"/>
          </a:p>
          <a:p>
            <a:pPr algn="just" eaLnBrk="1" hangingPunct="1">
              <a:defRPr/>
            </a:pPr>
            <a:endParaRPr lang="es-ES" altLang="es-ES" sz="1800" dirty="0"/>
          </a:p>
          <a:p>
            <a:pPr algn="just" eaLnBrk="1" hangingPunct="1">
              <a:defRPr/>
            </a:pPr>
            <a:endParaRPr lang="es-ES" altLang="es-ES" sz="1800" dirty="0"/>
          </a:p>
          <a:p>
            <a:pPr algn="just" eaLnBrk="1" hangingPunct="1">
              <a:defRPr/>
            </a:pPr>
            <a:br>
              <a:rPr lang="es-ES" altLang="es-ES" sz="1800" dirty="0"/>
            </a:br>
            <a:r>
              <a:rPr lang="es-ES" altLang="es-ES" sz="1800" dirty="0"/>
              <a:t>Ejemplo: Una empresa vende 2.000 udes, precio venta 100, Gtos variables 60, Gastos Fijos 40.000.</a:t>
            </a:r>
          </a:p>
          <a:p>
            <a:pPr algn="just" eaLnBrk="1" hangingPunct="1">
              <a:defRPr/>
            </a:pPr>
            <a:r>
              <a:rPr lang="es-ES" altLang="es-ES" sz="1800" dirty="0"/>
              <a:t>Calcula cual sería el aumento porcentual del beneficio si las ventas aumentasen un 10%.</a:t>
            </a:r>
          </a:p>
          <a:p>
            <a:pPr algn="just" eaLnBrk="1" hangingPunct="1">
              <a:defRPr/>
            </a:pPr>
            <a:endParaRPr lang="es-ES" altLang="es-ES" sz="1800" dirty="0"/>
          </a:p>
        </p:txBody>
      </p:sp>
      <p:sp>
        <p:nvSpPr>
          <p:cNvPr id="4" name="6 CuadroTexto">
            <a:extLst>
              <a:ext uri="{FF2B5EF4-FFF2-40B4-BE49-F238E27FC236}">
                <a16:creationId xmlns:a16="http://schemas.microsoft.com/office/drawing/2014/main" id="{D8CE431E-6693-4755-B7DF-BCC5A8D93A2D}"/>
              </a:ext>
            </a:extLst>
          </p:cNvPr>
          <p:cNvSpPr txBox="1">
            <a:spLocks noChangeArrowheads="1"/>
          </p:cNvSpPr>
          <p:nvPr/>
        </p:nvSpPr>
        <p:spPr bwMode="auto">
          <a:xfrm>
            <a:off x="1439268" y="2648488"/>
            <a:ext cx="1368425" cy="368300"/>
          </a:xfrm>
          <a:prstGeom prst="rect">
            <a:avLst/>
          </a:prstGeom>
          <a:noFill/>
          <a:ln w="9525">
            <a:noFill/>
            <a:miter lim="800000"/>
            <a:headEnd/>
            <a:tailEnd/>
          </a:ln>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1800" i="0" u="none" strike="noStrike" kern="0" cap="none" spc="0" normalizeH="0" baseline="0" noProof="0" dirty="0">
                <a:ln>
                  <a:noFill/>
                </a:ln>
                <a:solidFill>
                  <a:srgbClr val="4D5B6B"/>
                </a:solidFill>
                <a:effectLst/>
                <a:uLnTx/>
                <a:uFillTx/>
                <a:latin typeface="+mn-lt"/>
              </a:rPr>
              <a:t>MC</a:t>
            </a:r>
          </a:p>
        </p:txBody>
      </p:sp>
      <p:cxnSp>
        <p:nvCxnSpPr>
          <p:cNvPr id="5" name="8 Conector recto">
            <a:extLst>
              <a:ext uri="{FF2B5EF4-FFF2-40B4-BE49-F238E27FC236}">
                <a16:creationId xmlns:a16="http://schemas.microsoft.com/office/drawing/2014/main" id="{1B76D95F-3C65-475D-A83F-A8DF5CDD2F40}"/>
              </a:ext>
            </a:extLst>
          </p:cNvPr>
          <p:cNvCxnSpPr/>
          <p:nvPr/>
        </p:nvCxnSpPr>
        <p:spPr>
          <a:xfrm>
            <a:off x="1439268" y="3080288"/>
            <a:ext cx="1368425" cy="0"/>
          </a:xfrm>
          <a:prstGeom prst="line">
            <a:avLst/>
          </a:prstGeom>
          <a:noFill/>
          <a:ln w="19050" cap="flat" cmpd="sng" algn="ctr">
            <a:solidFill>
              <a:srgbClr val="4D5B6B">
                <a:lumMod val="75000"/>
              </a:srgbClr>
            </a:solidFill>
            <a:prstDash val="solid"/>
          </a:ln>
          <a:effectLst/>
        </p:spPr>
      </p:cxnSp>
      <p:sp>
        <p:nvSpPr>
          <p:cNvPr id="6" name="9 CuadroTexto">
            <a:extLst>
              <a:ext uri="{FF2B5EF4-FFF2-40B4-BE49-F238E27FC236}">
                <a16:creationId xmlns:a16="http://schemas.microsoft.com/office/drawing/2014/main" id="{FA8CB1D1-B2C9-47C3-946C-CE7EB466BF43}"/>
              </a:ext>
            </a:extLst>
          </p:cNvPr>
          <p:cNvSpPr txBox="1">
            <a:spLocks noChangeArrowheads="1"/>
          </p:cNvSpPr>
          <p:nvPr/>
        </p:nvSpPr>
        <p:spPr bwMode="auto">
          <a:xfrm>
            <a:off x="1691680" y="3080288"/>
            <a:ext cx="863600" cy="369887"/>
          </a:xfrm>
          <a:prstGeom prst="rect">
            <a:avLst/>
          </a:prstGeom>
          <a:noFill/>
          <a:ln w="9525">
            <a:noFill/>
            <a:miter lim="800000"/>
            <a:headEnd/>
            <a:tailEnd/>
          </a:ln>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1800" i="0" u="none" strike="noStrike" kern="0" cap="none" spc="0" normalizeH="0" baseline="0" noProof="0" dirty="0">
                <a:ln>
                  <a:noFill/>
                </a:ln>
                <a:solidFill>
                  <a:srgbClr val="4D5B6B"/>
                </a:solidFill>
                <a:effectLst/>
                <a:uLnTx/>
                <a:uFillTx/>
                <a:latin typeface="+mn-lt"/>
              </a:rPr>
              <a:t>B</a:t>
            </a:r>
          </a:p>
        </p:txBody>
      </p:sp>
      <p:sp>
        <p:nvSpPr>
          <p:cNvPr id="7" name="10 CuadroTexto">
            <a:extLst>
              <a:ext uri="{FF2B5EF4-FFF2-40B4-BE49-F238E27FC236}">
                <a16:creationId xmlns:a16="http://schemas.microsoft.com/office/drawing/2014/main" id="{842BB75F-FAE4-4ABE-BAF7-695EFB3E6D4B}"/>
              </a:ext>
            </a:extLst>
          </p:cNvPr>
          <p:cNvSpPr txBox="1">
            <a:spLocks noChangeArrowheads="1"/>
          </p:cNvSpPr>
          <p:nvPr/>
        </p:nvSpPr>
        <p:spPr bwMode="auto">
          <a:xfrm>
            <a:off x="2807693" y="2896138"/>
            <a:ext cx="561975" cy="368300"/>
          </a:xfrm>
          <a:prstGeom prst="rect">
            <a:avLst/>
          </a:prstGeom>
          <a:noFill/>
          <a:ln w="9525">
            <a:noFill/>
            <a:miter lim="800000"/>
            <a:headEnd/>
            <a:tailEnd/>
          </a:ln>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1800" i="0" u="none" strike="noStrike" kern="0" cap="none" spc="0" normalizeH="0" baseline="0" noProof="0" dirty="0">
                <a:ln>
                  <a:noFill/>
                </a:ln>
                <a:solidFill>
                  <a:srgbClr val="4D5B6B"/>
                </a:solidFill>
                <a:effectLst/>
                <a:uLnTx/>
                <a:uFillTx/>
                <a:latin typeface="+mn-lt"/>
              </a:rPr>
              <a:t>=</a:t>
            </a:r>
          </a:p>
        </p:txBody>
      </p:sp>
      <p:sp>
        <p:nvSpPr>
          <p:cNvPr id="8" name="11 CuadroTexto">
            <a:extLst>
              <a:ext uri="{FF2B5EF4-FFF2-40B4-BE49-F238E27FC236}">
                <a16:creationId xmlns:a16="http://schemas.microsoft.com/office/drawing/2014/main" id="{4C1822A8-37C3-43CF-976A-9C1ECE1D12B8}"/>
              </a:ext>
            </a:extLst>
          </p:cNvPr>
          <p:cNvSpPr txBox="1">
            <a:spLocks noChangeArrowheads="1"/>
          </p:cNvSpPr>
          <p:nvPr/>
        </p:nvSpPr>
        <p:spPr bwMode="auto">
          <a:xfrm>
            <a:off x="3595093" y="2646900"/>
            <a:ext cx="3889375" cy="369888"/>
          </a:xfrm>
          <a:prstGeom prst="rect">
            <a:avLst/>
          </a:prstGeom>
          <a:noFill/>
          <a:ln w="9525">
            <a:noFill/>
            <a:miter lim="800000"/>
            <a:headEnd/>
            <a:tailEnd/>
          </a:ln>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1800" i="0" u="none" strike="noStrike" kern="0" cap="none" spc="0" normalizeH="0" baseline="0" noProof="0" dirty="0">
                <a:ln>
                  <a:noFill/>
                </a:ln>
                <a:solidFill>
                  <a:srgbClr val="4D5B6B"/>
                </a:solidFill>
                <a:effectLst/>
                <a:uLnTx/>
                <a:uFillTx/>
                <a:latin typeface="+mn-lt"/>
              </a:rPr>
              <a:t>Aumento porcentual de beneficios</a:t>
            </a:r>
          </a:p>
        </p:txBody>
      </p:sp>
      <p:sp>
        <p:nvSpPr>
          <p:cNvPr id="9" name="12 CuadroTexto">
            <a:extLst>
              <a:ext uri="{FF2B5EF4-FFF2-40B4-BE49-F238E27FC236}">
                <a16:creationId xmlns:a16="http://schemas.microsoft.com/office/drawing/2014/main" id="{AFE395BB-5AAC-4872-8B1B-309D0E2C0D02}"/>
              </a:ext>
            </a:extLst>
          </p:cNvPr>
          <p:cNvSpPr txBox="1">
            <a:spLocks noChangeArrowheads="1"/>
          </p:cNvSpPr>
          <p:nvPr/>
        </p:nvSpPr>
        <p:spPr bwMode="auto">
          <a:xfrm>
            <a:off x="3703043" y="3080288"/>
            <a:ext cx="3673475" cy="369887"/>
          </a:xfrm>
          <a:prstGeom prst="rect">
            <a:avLst/>
          </a:prstGeom>
          <a:noFill/>
          <a:ln w="9525">
            <a:noFill/>
            <a:miter lim="800000"/>
            <a:headEnd/>
            <a:tailEnd/>
          </a:ln>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1800" i="0" u="none" strike="noStrike" kern="0" cap="none" spc="0" normalizeH="0" baseline="0" noProof="0" dirty="0">
                <a:ln>
                  <a:noFill/>
                </a:ln>
                <a:solidFill>
                  <a:srgbClr val="4D5B6B"/>
                </a:solidFill>
                <a:effectLst/>
                <a:uLnTx/>
                <a:uFillTx/>
                <a:latin typeface="+mn-lt"/>
              </a:rPr>
              <a:t>Aumento porcentual de las ventas</a:t>
            </a:r>
          </a:p>
        </p:txBody>
      </p:sp>
      <p:cxnSp>
        <p:nvCxnSpPr>
          <p:cNvPr id="10" name="13 Conector recto">
            <a:extLst>
              <a:ext uri="{FF2B5EF4-FFF2-40B4-BE49-F238E27FC236}">
                <a16:creationId xmlns:a16="http://schemas.microsoft.com/office/drawing/2014/main" id="{377112CA-046B-402F-99E3-E4945B0AF8EB}"/>
              </a:ext>
            </a:extLst>
          </p:cNvPr>
          <p:cNvCxnSpPr/>
          <p:nvPr/>
        </p:nvCxnSpPr>
        <p:spPr>
          <a:xfrm>
            <a:off x="3668118" y="3064413"/>
            <a:ext cx="3816350" cy="15875"/>
          </a:xfrm>
          <a:prstGeom prst="line">
            <a:avLst/>
          </a:prstGeom>
          <a:noFill/>
          <a:ln w="19050" cap="flat" cmpd="sng" algn="ctr">
            <a:solidFill>
              <a:srgbClr val="4D5B6B">
                <a:lumMod val="75000"/>
              </a:srgbClr>
            </a:solidFill>
            <a:prstDash val="solid"/>
          </a:ln>
          <a:effectLst/>
        </p:spPr>
      </p:cxnSp>
    </p:spTree>
    <p:extLst>
      <p:ext uri="{BB962C8B-B14F-4D97-AF65-F5344CB8AC3E}">
        <p14:creationId xmlns:p14="http://schemas.microsoft.com/office/powerpoint/2010/main" val="2581888702"/>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EL PUNTO DE EQUILIBRIO CON VARIOS PRODUCTOS</a:t>
            </a:r>
            <a:endParaRPr lang="es-ES" altLang="es-ES" sz="1800" dirty="0"/>
          </a:p>
          <a:p>
            <a:pPr algn="just" eaLnBrk="1" hangingPunct="1">
              <a:defRPr/>
            </a:pPr>
            <a:r>
              <a:rPr lang="es-ES" altLang="es-ES" sz="1800" dirty="0"/>
              <a:t>Lo normal es que las empresas vendan muchos productos, en estos casos el análisis del punto muerto se complica.</a:t>
            </a:r>
          </a:p>
          <a:p>
            <a:pPr algn="just" eaLnBrk="1" hangingPunct="1">
              <a:defRPr/>
            </a:pPr>
            <a:r>
              <a:rPr lang="es-ES" altLang="es-ES" sz="1800" dirty="0"/>
              <a:t>Para resolverlo tomaremos como punto de partida la proporción en la que vamos a producir y a vender cada producto respecto a los demás, de esta forma definiremos un “producto promedio” imaginario.</a:t>
            </a:r>
          </a:p>
          <a:p>
            <a:pPr algn="just" eaLnBrk="1" hangingPunct="1">
              <a:defRPr/>
            </a:pPr>
            <a:endParaRPr lang="es-ES" altLang="es-ES" sz="1800" dirty="0"/>
          </a:p>
          <a:p>
            <a:pPr algn="just" eaLnBrk="1" hangingPunct="1">
              <a:defRPr/>
            </a:pPr>
            <a:r>
              <a:rPr lang="es-ES" altLang="es-ES" sz="1800" dirty="0"/>
              <a:t>Ejemplo:</a:t>
            </a:r>
          </a:p>
          <a:p>
            <a:pPr algn="just" eaLnBrk="1" hangingPunct="1">
              <a:defRPr/>
            </a:pPr>
            <a:endParaRPr lang="es-ES" altLang="es-ES" sz="1800" dirty="0"/>
          </a:p>
          <a:p>
            <a:pPr algn="just" eaLnBrk="1" hangingPunct="1">
              <a:defRPr/>
            </a:pPr>
            <a:endParaRPr lang="es-ES" altLang="es-ES" sz="1800" dirty="0"/>
          </a:p>
          <a:p>
            <a:pPr algn="just" eaLnBrk="1" hangingPunct="1">
              <a:defRPr/>
            </a:pPr>
            <a:endParaRPr lang="es-ES" altLang="es-ES" sz="1800" dirty="0"/>
          </a:p>
          <a:p>
            <a:pPr algn="just" eaLnBrk="1" hangingPunct="1">
              <a:defRPr/>
            </a:pPr>
            <a:endParaRPr lang="es-ES" altLang="es-ES" sz="1800" dirty="0"/>
          </a:p>
          <a:p>
            <a:pPr algn="just" eaLnBrk="1" hangingPunct="1">
              <a:defRPr/>
            </a:pPr>
            <a:endParaRPr lang="es-ES" altLang="es-ES" sz="1800" dirty="0"/>
          </a:p>
          <a:p>
            <a:pPr algn="just" eaLnBrk="1" hangingPunct="1">
              <a:defRPr/>
            </a:pPr>
            <a:r>
              <a:rPr lang="es-ES" altLang="es-ES" sz="1800" dirty="0"/>
              <a:t>	</a:t>
            </a:r>
          </a:p>
          <a:p>
            <a:pPr algn="just" eaLnBrk="1" hangingPunct="1">
              <a:defRPr/>
            </a:pPr>
            <a:r>
              <a:rPr lang="es-ES" altLang="es-ES" sz="1800" dirty="0"/>
              <a:t>Calcula la cifra de ventas del punto de equilibrio, si los costes fijos son de 9.000.000. Calcúlalo también sabiendo que la empresa vendió el año anterior 30.000 udes de producto A y 60.000 del B. </a:t>
            </a:r>
          </a:p>
          <a:p>
            <a:pPr algn="just" eaLnBrk="1" hangingPunct="1">
              <a:defRPr/>
            </a:pPr>
            <a:endParaRPr lang="es-ES" altLang="es-ES" sz="1800" dirty="0"/>
          </a:p>
        </p:txBody>
      </p:sp>
      <p:pic>
        <p:nvPicPr>
          <p:cNvPr id="2" name="Imagen 1">
            <a:extLst>
              <a:ext uri="{FF2B5EF4-FFF2-40B4-BE49-F238E27FC236}">
                <a16:creationId xmlns:a16="http://schemas.microsoft.com/office/drawing/2014/main" id="{39DBEB4E-D882-4D31-8679-D49D43A05BC6}"/>
              </a:ext>
            </a:extLst>
          </p:cNvPr>
          <p:cNvPicPr>
            <a:picLocks noChangeAspect="1"/>
          </p:cNvPicPr>
          <p:nvPr/>
        </p:nvPicPr>
        <p:blipFill>
          <a:blip r:embed="rId3"/>
          <a:stretch>
            <a:fillRect/>
          </a:stretch>
        </p:blipFill>
        <p:spPr>
          <a:xfrm>
            <a:off x="539552" y="3380282"/>
            <a:ext cx="6194073" cy="1909019"/>
          </a:xfrm>
          <a:prstGeom prst="rect">
            <a:avLst/>
          </a:prstGeom>
        </p:spPr>
      </p:pic>
    </p:spTree>
    <p:extLst>
      <p:ext uri="{BB962C8B-B14F-4D97-AF65-F5344CB8AC3E}">
        <p14:creationId xmlns:p14="http://schemas.microsoft.com/office/powerpoint/2010/main" val="236500471"/>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OTROS INDICADORES</a:t>
            </a:r>
          </a:p>
          <a:p>
            <a:pPr algn="just" eaLnBrk="1" hangingPunct="1">
              <a:defRPr/>
            </a:pPr>
            <a:endParaRPr lang="es-ES" altLang="es-ES" sz="1800" dirty="0"/>
          </a:p>
          <a:p>
            <a:pPr algn="just" eaLnBrk="1" hangingPunct="1">
              <a:defRPr/>
            </a:pPr>
            <a:r>
              <a:rPr lang="es-ES" altLang="es-ES" sz="1800" u="sng" dirty="0"/>
              <a:t>ÍNDICE DE SEGURIDAD DE LOS COSTES FIJOS</a:t>
            </a:r>
          </a:p>
          <a:p>
            <a:pPr algn="just" eaLnBrk="1" hangingPunct="1">
              <a:defRPr/>
            </a:pPr>
            <a:br>
              <a:rPr lang="es-ES" altLang="es-ES" sz="1800" u="sng" dirty="0"/>
            </a:br>
            <a:r>
              <a:rPr lang="es-ES" altLang="es-ES" sz="1800" dirty="0"/>
              <a:t>Indica la proporción en que pueden aumentar los costes fijos, manteniendo las restantes condiciones de la explotación, sin incurrir en pérdidas</a:t>
            </a:r>
          </a:p>
          <a:p>
            <a:pPr algn="just" eaLnBrk="1" hangingPunct="1">
              <a:defRPr/>
            </a:pPr>
            <a:endParaRPr lang="es-ES" altLang="es-ES" sz="1800" dirty="0"/>
          </a:p>
          <a:p>
            <a:pPr algn="just" eaLnBrk="1" hangingPunct="1">
              <a:defRPr/>
            </a:pPr>
            <a:endParaRPr lang="es-ES" altLang="es-ES" sz="1800" dirty="0"/>
          </a:p>
          <a:p>
            <a:pPr algn="just" eaLnBrk="1" hangingPunct="1">
              <a:defRPr/>
            </a:pPr>
            <a:endParaRPr lang="es-ES" altLang="es-ES" sz="1800" dirty="0"/>
          </a:p>
          <a:p>
            <a:pPr algn="just" eaLnBrk="1" hangingPunct="1">
              <a:defRPr/>
            </a:pPr>
            <a:endParaRPr lang="es-ES" altLang="es-ES" sz="1800" u="sng" dirty="0"/>
          </a:p>
          <a:p>
            <a:pPr algn="just" eaLnBrk="1" hangingPunct="1">
              <a:defRPr/>
            </a:pPr>
            <a:r>
              <a:rPr lang="es-ES" altLang="es-ES" sz="1800" u="sng" dirty="0"/>
              <a:t>ÍNDICE DE SEGURIDAD DE LOS COSTES VARIABLES </a:t>
            </a:r>
          </a:p>
          <a:p>
            <a:pPr algn="just" eaLnBrk="1" hangingPunct="1">
              <a:defRPr/>
            </a:pPr>
            <a:br>
              <a:rPr lang="es-ES" altLang="es-ES" sz="1800" dirty="0"/>
            </a:br>
            <a:r>
              <a:rPr lang="es-ES" altLang="es-ES" sz="1800" dirty="0"/>
              <a:t>Indica la proporción en que pueden aumentar los costes variables, manteniendo las restantes condiciones de la explotación, sin incurrir en pérdidas</a:t>
            </a:r>
          </a:p>
          <a:p>
            <a:pPr algn="just" eaLnBrk="1" hangingPunct="1">
              <a:defRPr/>
            </a:pPr>
            <a:br>
              <a:rPr lang="es-ES" altLang="es-ES" sz="1800" dirty="0"/>
            </a:br>
            <a:br>
              <a:rPr lang="es-ES" altLang="es-ES" sz="1800" dirty="0"/>
            </a:br>
            <a:endParaRPr lang="es-ES" altLang="es-ES" sz="1800" dirty="0"/>
          </a:p>
          <a:p>
            <a:pPr algn="just" eaLnBrk="1" hangingPunct="1">
              <a:defRPr/>
            </a:pPr>
            <a:br>
              <a:rPr lang="es-ES" altLang="es-ES" sz="1800" dirty="0"/>
            </a:br>
            <a:endParaRPr lang="es-ES" altLang="es-ES" sz="1800" dirty="0"/>
          </a:p>
        </p:txBody>
      </p:sp>
      <p:sp>
        <p:nvSpPr>
          <p:cNvPr id="5" name="5 CuadroTexto">
            <a:extLst>
              <a:ext uri="{FF2B5EF4-FFF2-40B4-BE49-F238E27FC236}">
                <a16:creationId xmlns:a16="http://schemas.microsoft.com/office/drawing/2014/main" id="{61255B2B-1B56-4B8C-AE9A-DD87C6A33704}"/>
              </a:ext>
            </a:extLst>
          </p:cNvPr>
          <p:cNvSpPr txBox="1">
            <a:spLocks noChangeArrowheads="1"/>
          </p:cNvSpPr>
          <p:nvPr/>
        </p:nvSpPr>
        <p:spPr bwMode="auto">
          <a:xfrm>
            <a:off x="1600101" y="2968109"/>
            <a:ext cx="935038" cy="369332"/>
          </a:xfrm>
          <a:prstGeom prst="rect">
            <a:avLst/>
          </a:prstGeom>
          <a:noFill/>
          <a:ln w="9525">
            <a:noFill/>
            <a:miter lim="800000"/>
            <a:headEnd/>
            <a:tailEnd/>
          </a:ln>
        </p:spPr>
        <p:txBody>
          <a:bodyPr>
            <a:spAutoFit/>
          </a:bodyPr>
          <a:lstStyle/>
          <a:p>
            <a:pPr algn="ctr"/>
            <a:r>
              <a:rPr lang="es-ES" dirty="0">
                <a:latin typeface="+mn-lt"/>
              </a:rPr>
              <a:t>ISCF =</a:t>
            </a:r>
          </a:p>
        </p:txBody>
      </p:sp>
      <p:sp>
        <p:nvSpPr>
          <p:cNvPr id="6" name="6 CuadroTexto">
            <a:extLst>
              <a:ext uri="{FF2B5EF4-FFF2-40B4-BE49-F238E27FC236}">
                <a16:creationId xmlns:a16="http://schemas.microsoft.com/office/drawing/2014/main" id="{C3B3B62D-AFD4-4EAA-914A-9AB71996FB5C}"/>
              </a:ext>
            </a:extLst>
          </p:cNvPr>
          <p:cNvSpPr txBox="1">
            <a:spLocks noChangeArrowheads="1"/>
          </p:cNvSpPr>
          <p:nvPr/>
        </p:nvSpPr>
        <p:spPr bwMode="auto">
          <a:xfrm>
            <a:off x="2336701" y="2736334"/>
            <a:ext cx="3894138" cy="369332"/>
          </a:xfrm>
          <a:prstGeom prst="rect">
            <a:avLst/>
          </a:prstGeom>
          <a:noFill/>
          <a:ln w="9525">
            <a:noFill/>
            <a:miter lim="800000"/>
            <a:headEnd/>
            <a:tailEnd/>
          </a:ln>
        </p:spPr>
        <p:txBody>
          <a:bodyPr>
            <a:spAutoFit/>
          </a:bodyPr>
          <a:lstStyle/>
          <a:p>
            <a:pPr algn="ctr"/>
            <a:r>
              <a:rPr lang="es-ES" dirty="0">
                <a:latin typeface="+mn-lt"/>
              </a:rPr>
              <a:t>Beneficio de explotación</a:t>
            </a:r>
          </a:p>
        </p:txBody>
      </p:sp>
      <p:sp>
        <p:nvSpPr>
          <p:cNvPr id="7" name="7 CuadroTexto">
            <a:extLst>
              <a:ext uri="{FF2B5EF4-FFF2-40B4-BE49-F238E27FC236}">
                <a16:creationId xmlns:a16="http://schemas.microsoft.com/office/drawing/2014/main" id="{D85E9535-1DE7-4098-B8EA-9011949AB443}"/>
              </a:ext>
            </a:extLst>
          </p:cNvPr>
          <p:cNvSpPr txBox="1">
            <a:spLocks noChangeArrowheads="1"/>
          </p:cNvSpPr>
          <p:nvPr/>
        </p:nvSpPr>
        <p:spPr bwMode="auto">
          <a:xfrm>
            <a:off x="2555776" y="3244334"/>
            <a:ext cx="3455988" cy="369332"/>
          </a:xfrm>
          <a:prstGeom prst="rect">
            <a:avLst/>
          </a:prstGeom>
          <a:noFill/>
          <a:ln w="9525">
            <a:noFill/>
            <a:miter lim="800000"/>
            <a:headEnd/>
            <a:tailEnd/>
          </a:ln>
        </p:spPr>
        <p:txBody>
          <a:bodyPr>
            <a:spAutoFit/>
          </a:bodyPr>
          <a:lstStyle/>
          <a:p>
            <a:pPr algn="ctr"/>
            <a:r>
              <a:rPr lang="es-ES" dirty="0">
                <a:latin typeface="+mn-lt"/>
              </a:rPr>
              <a:t>Costes fijos totales</a:t>
            </a:r>
          </a:p>
        </p:txBody>
      </p:sp>
      <p:cxnSp>
        <p:nvCxnSpPr>
          <p:cNvPr id="8" name="8 Conector recto">
            <a:extLst>
              <a:ext uri="{FF2B5EF4-FFF2-40B4-BE49-F238E27FC236}">
                <a16:creationId xmlns:a16="http://schemas.microsoft.com/office/drawing/2014/main" id="{537532F4-A7D4-447E-97F5-E0048F99EBCB}"/>
              </a:ext>
            </a:extLst>
          </p:cNvPr>
          <p:cNvCxnSpPr/>
          <p:nvPr/>
        </p:nvCxnSpPr>
        <p:spPr>
          <a:xfrm flipV="1">
            <a:off x="2438301" y="3217346"/>
            <a:ext cx="3648075" cy="19050"/>
          </a:xfrm>
          <a:prstGeom prst="line">
            <a:avLst/>
          </a:prstGeom>
          <a:ln>
            <a:solidFill>
              <a:schemeClr val="tx1">
                <a:lumMod val="75000"/>
              </a:schemeClr>
            </a:solidFill>
          </a:ln>
        </p:spPr>
        <p:style>
          <a:lnRef idx="1">
            <a:schemeClr val="accent1"/>
          </a:lnRef>
          <a:fillRef idx="0">
            <a:schemeClr val="accent1"/>
          </a:fillRef>
          <a:effectRef idx="0">
            <a:schemeClr val="accent1"/>
          </a:effectRef>
          <a:fontRef idx="minor">
            <a:schemeClr val="tx1"/>
          </a:fontRef>
        </p:style>
      </p:cxnSp>
      <p:sp>
        <p:nvSpPr>
          <p:cNvPr id="9" name="5 CuadroTexto">
            <a:extLst>
              <a:ext uri="{FF2B5EF4-FFF2-40B4-BE49-F238E27FC236}">
                <a16:creationId xmlns:a16="http://schemas.microsoft.com/office/drawing/2014/main" id="{E6DC43C5-B433-4536-85CF-DEB63A992C3D}"/>
              </a:ext>
            </a:extLst>
          </p:cNvPr>
          <p:cNvSpPr txBox="1">
            <a:spLocks noChangeArrowheads="1"/>
          </p:cNvSpPr>
          <p:nvPr/>
        </p:nvSpPr>
        <p:spPr bwMode="auto">
          <a:xfrm>
            <a:off x="1749424" y="5584308"/>
            <a:ext cx="935038" cy="369332"/>
          </a:xfrm>
          <a:prstGeom prst="rect">
            <a:avLst/>
          </a:prstGeom>
          <a:noFill/>
          <a:ln w="9525">
            <a:noFill/>
            <a:miter lim="800000"/>
            <a:headEnd/>
            <a:tailEnd/>
          </a:ln>
        </p:spPr>
        <p:txBody>
          <a:bodyPr>
            <a:spAutoFit/>
          </a:bodyPr>
          <a:lstStyle/>
          <a:p>
            <a:pPr algn="ctr"/>
            <a:r>
              <a:rPr lang="es-ES" dirty="0">
                <a:latin typeface="+mn-lt"/>
              </a:rPr>
              <a:t>ISCV =</a:t>
            </a:r>
          </a:p>
        </p:txBody>
      </p:sp>
      <p:sp>
        <p:nvSpPr>
          <p:cNvPr id="10" name="6 CuadroTexto">
            <a:extLst>
              <a:ext uri="{FF2B5EF4-FFF2-40B4-BE49-F238E27FC236}">
                <a16:creationId xmlns:a16="http://schemas.microsoft.com/office/drawing/2014/main" id="{C876FA85-2FFB-4A6A-8796-60E93098BEB1}"/>
              </a:ext>
            </a:extLst>
          </p:cNvPr>
          <p:cNvSpPr txBox="1">
            <a:spLocks noChangeArrowheads="1"/>
          </p:cNvSpPr>
          <p:nvPr/>
        </p:nvSpPr>
        <p:spPr bwMode="auto">
          <a:xfrm>
            <a:off x="2641599" y="5354121"/>
            <a:ext cx="3935413" cy="369332"/>
          </a:xfrm>
          <a:prstGeom prst="rect">
            <a:avLst/>
          </a:prstGeom>
          <a:noFill/>
          <a:ln w="9525">
            <a:noFill/>
            <a:miter lim="800000"/>
            <a:headEnd/>
            <a:tailEnd/>
          </a:ln>
        </p:spPr>
        <p:txBody>
          <a:bodyPr>
            <a:spAutoFit/>
          </a:bodyPr>
          <a:lstStyle/>
          <a:p>
            <a:pPr algn="ctr"/>
            <a:r>
              <a:rPr lang="es-ES" dirty="0">
                <a:latin typeface="+mn-lt"/>
              </a:rPr>
              <a:t>Beneficio de explotación</a:t>
            </a:r>
          </a:p>
        </p:txBody>
      </p:sp>
      <p:sp>
        <p:nvSpPr>
          <p:cNvPr id="11" name="7 CuadroTexto">
            <a:extLst>
              <a:ext uri="{FF2B5EF4-FFF2-40B4-BE49-F238E27FC236}">
                <a16:creationId xmlns:a16="http://schemas.microsoft.com/office/drawing/2014/main" id="{ABD2FD7D-8436-4A95-A7F9-63F1C4A67C7E}"/>
              </a:ext>
            </a:extLst>
          </p:cNvPr>
          <p:cNvSpPr txBox="1">
            <a:spLocks noChangeArrowheads="1"/>
          </p:cNvSpPr>
          <p:nvPr/>
        </p:nvSpPr>
        <p:spPr bwMode="auto">
          <a:xfrm>
            <a:off x="2808287" y="5836721"/>
            <a:ext cx="3527425" cy="369332"/>
          </a:xfrm>
          <a:prstGeom prst="rect">
            <a:avLst/>
          </a:prstGeom>
          <a:noFill/>
          <a:ln w="9525">
            <a:noFill/>
            <a:miter lim="800000"/>
            <a:headEnd/>
            <a:tailEnd/>
          </a:ln>
        </p:spPr>
        <p:txBody>
          <a:bodyPr>
            <a:spAutoFit/>
          </a:bodyPr>
          <a:lstStyle/>
          <a:p>
            <a:pPr algn="ctr"/>
            <a:r>
              <a:rPr lang="es-ES" dirty="0">
                <a:latin typeface="+mn-lt"/>
              </a:rPr>
              <a:t>Costes variables totales</a:t>
            </a:r>
          </a:p>
        </p:txBody>
      </p:sp>
      <p:cxnSp>
        <p:nvCxnSpPr>
          <p:cNvPr id="12" name="8 Conector recto">
            <a:extLst>
              <a:ext uri="{FF2B5EF4-FFF2-40B4-BE49-F238E27FC236}">
                <a16:creationId xmlns:a16="http://schemas.microsoft.com/office/drawing/2014/main" id="{6C710D2F-2BD5-4BF8-BE0F-6ED85CC5E593}"/>
              </a:ext>
            </a:extLst>
          </p:cNvPr>
          <p:cNvCxnSpPr/>
          <p:nvPr/>
        </p:nvCxnSpPr>
        <p:spPr>
          <a:xfrm>
            <a:off x="2616199" y="5828783"/>
            <a:ext cx="3935413" cy="7938"/>
          </a:xfrm>
          <a:prstGeom prst="line">
            <a:avLst/>
          </a:prstGeom>
          <a:ln>
            <a:solidFill>
              <a:schemeClr val="tx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7649572"/>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CONCEPTO DE CAPACIDAD Y SU RELACIÓN CON LOS COSTES FIJOS</a:t>
            </a:r>
          </a:p>
          <a:p>
            <a:pPr algn="just" eaLnBrk="1" hangingPunct="1">
              <a:defRPr/>
            </a:pPr>
            <a:endParaRPr lang="es-ES" altLang="es-ES" sz="1800" b="1" dirty="0"/>
          </a:p>
          <a:p>
            <a:pPr algn="just" eaLnBrk="1" hangingPunct="1">
              <a:defRPr/>
            </a:pPr>
            <a:r>
              <a:rPr lang="es-ES" altLang="es-ES" sz="1800" dirty="0"/>
              <a:t>CAPACIDAD: Son las condiciones con las que cuenta una organización económica para el desarrollo de su ciclo de explotación con el objetivo de alcanzar un volumen óptimo de negocio</a:t>
            </a:r>
          </a:p>
          <a:p>
            <a:pPr algn="just" eaLnBrk="1" hangingPunct="1">
              <a:defRPr/>
            </a:pPr>
            <a:endParaRPr lang="es-ES" altLang="es-ES" sz="1800" dirty="0"/>
          </a:p>
          <a:p>
            <a:pPr algn="just" eaLnBrk="1" hangingPunct="1">
              <a:defRPr/>
            </a:pPr>
            <a:r>
              <a:rPr lang="es-ES" altLang="es-ES" sz="1800" dirty="0"/>
              <a:t>Características de la CAPACIDAD:</a:t>
            </a:r>
          </a:p>
          <a:p>
            <a:pPr marL="285750" indent="-285750" algn="just" eaLnBrk="1" hangingPunct="1">
              <a:buFont typeface="Arial" panose="020B0604020202020204" pitchFamily="34" charset="0"/>
              <a:buChar char="•"/>
              <a:defRPr/>
            </a:pPr>
            <a:r>
              <a:rPr lang="es-ES" altLang="es-ES" sz="1800" dirty="0"/>
              <a:t>Es consecuencia de las decisiones tomadas a Largo Plazo</a:t>
            </a:r>
          </a:p>
          <a:p>
            <a:pPr marL="285750" indent="-285750" algn="just" eaLnBrk="1" hangingPunct="1">
              <a:buFont typeface="Arial" panose="020B0604020202020204" pitchFamily="34" charset="0"/>
              <a:buChar char="•"/>
              <a:defRPr/>
            </a:pPr>
            <a:r>
              <a:rPr lang="es-ES" altLang="es-ES" sz="1800" dirty="0"/>
              <a:t>Implica la utilización de una INFRAESTRUCTURA, cuyo mantenimiento supone soportar COSTES FIJOS</a:t>
            </a:r>
          </a:p>
          <a:p>
            <a:pPr marL="285750" indent="-285750" algn="just" eaLnBrk="1" hangingPunct="1">
              <a:buFont typeface="Arial" panose="020B0604020202020204" pitchFamily="34" charset="0"/>
              <a:buChar char="•"/>
              <a:defRPr/>
            </a:pPr>
            <a:r>
              <a:rPr lang="es-ES" altLang="es-ES" sz="1800" dirty="0"/>
              <a:t>Los costes originados por cambios en la capacidad no pueden ser modificados a Corto Plazo</a:t>
            </a:r>
          </a:p>
          <a:p>
            <a:pPr marL="285750" indent="-285750" algn="just" eaLnBrk="1" hangingPunct="1">
              <a:buFont typeface="Arial" panose="020B0604020202020204" pitchFamily="34" charset="0"/>
              <a:buChar char="•"/>
              <a:defRPr/>
            </a:pPr>
            <a:endParaRPr lang="es-ES" altLang="es-ES" sz="1800" dirty="0"/>
          </a:p>
          <a:p>
            <a:pPr algn="just" eaLnBrk="1" hangingPunct="1">
              <a:defRPr/>
            </a:pPr>
            <a:r>
              <a:rPr lang="es-ES" altLang="es-ES" sz="1800" dirty="0"/>
              <a:t>CAPACIDAD</a:t>
            </a:r>
          </a:p>
        </p:txBody>
      </p:sp>
      <p:cxnSp>
        <p:nvCxnSpPr>
          <p:cNvPr id="6" name="6 Conector recto de flecha">
            <a:extLst>
              <a:ext uri="{FF2B5EF4-FFF2-40B4-BE49-F238E27FC236}">
                <a16:creationId xmlns:a16="http://schemas.microsoft.com/office/drawing/2014/main" id="{1CD161E9-D15B-4A11-9465-F3DF65072C08}"/>
              </a:ext>
            </a:extLst>
          </p:cNvPr>
          <p:cNvCxnSpPr/>
          <p:nvPr/>
        </p:nvCxnSpPr>
        <p:spPr>
          <a:xfrm>
            <a:off x="1681609" y="5121448"/>
            <a:ext cx="720725" cy="0"/>
          </a:xfrm>
          <a:prstGeom prst="straightConnector1">
            <a:avLst/>
          </a:prstGeom>
          <a:noFill/>
          <a:ln w="9525" cap="flat" cmpd="sng" algn="ctr">
            <a:solidFill>
              <a:schemeClr val="tx1"/>
            </a:solidFill>
            <a:prstDash val="solid"/>
            <a:tailEnd type="arrow"/>
          </a:ln>
          <a:effectLst/>
        </p:spPr>
      </p:cxnSp>
      <p:sp>
        <p:nvSpPr>
          <p:cNvPr id="7" name="7 CuadroTexto">
            <a:extLst>
              <a:ext uri="{FF2B5EF4-FFF2-40B4-BE49-F238E27FC236}">
                <a16:creationId xmlns:a16="http://schemas.microsoft.com/office/drawing/2014/main" id="{9BCD7506-89C5-42FC-82D6-B5D0583F11CD}"/>
              </a:ext>
            </a:extLst>
          </p:cNvPr>
          <p:cNvSpPr txBox="1">
            <a:spLocks noChangeArrowheads="1"/>
          </p:cNvSpPr>
          <p:nvPr/>
        </p:nvSpPr>
        <p:spPr bwMode="auto">
          <a:xfrm>
            <a:off x="2400746" y="4803948"/>
            <a:ext cx="1223963" cy="646113"/>
          </a:xfrm>
          <a:prstGeom prst="rect">
            <a:avLst/>
          </a:prstGeom>
          <a:noFill/>
          <a:ln w="9525">
            <a:solidFill>
              <a:schemeClr val="tx1"/>
            </a:solidFill>
            <a:miter lim="800000"/>
            <a:headEnd/>
            <a:tailEnd/>
          </a:ln>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1800" u="none" strike="noStrike" kern="0" cap="none" spc="0" normalizeH="0" baseline="0" noProof="0" dirty="0">
                <a:ln>
                  <a:noFill/>
                </a:ln>
                <a:effectLst/>
                <a:uLnTx/>
                <a:uFillTx/>
                <a:latin typeface="+mn-lt"/>
              </a:rPr>
              <a:t>Costes Fijos (CF)</a:t>
            </a:r>
          </a:p>
        </p:txBody>
      </p:sp>
      <p:cxnSp>
        <p:nvCxnSpPr>
          <p:cNvPr id="8" name="9 Conector recto de flecha">
            <a:extLst>
              <a:ext uri="{FF2B5EF4-FFF2-40B4-BE49-F238E27FC236}">
                <a16:creationId xmlns:a16="http://schemas.microsoft.com/office/drawing/2014/main" id="{5877F693-7E88-49C9-8F03-3D16C8B9E841}"/>
              </a:ext>
            </a:extLst>
          </p:cNvPr>
          <p:cNvCxnSpPr/>
          <p:nvPr/>
        </p:nvCxnSpPr>
        <p:spPr>
          <a:xfrm>
            <a:off x="3624709" y="5115098"/>
            <a:ext cx="657225" cy="0"/>
          </a:xfrm>
          <a:prstGeom prst="straightConnector1">
            <a:avLst/>
          </a:prstGeom>
          <a:noFill/>
          <a:ln w="9525" cap="flat" cmpd="sng" algn="ctr">
            <a:solidFill>
              <a:schemeClr val="tx1"/>
            </a:solidFill>
            <a:prstDash val="solid"/>
            <a:tailEnd type="arrow"/>
          </a:ln>
          <a:effectLst/>
        </p:spPr>
      </p:cxnSp>
      <p:sp>
        <p:nvSpPr>
          <p:cNvPr id="9" name="11 CuadroTexto">
            <a:extLst>
              <a:ext uri="{FF2B5EF4-FFF2-40B4-BE49-F238E27FC236}">
                <a16:creationId xmlns:a16="http://schemas.microsoft.com/office/drawing/2014/main" id="{AB0AB121-959B-4FD4-AEF9-A7AB243D310D}"/>
              </a:ext>
            </a:extLst>
          </p:cNvPr>
          <p:cNvSpPr txBox="1"/>
          <p:nvPr/>
        </p:nvSpPr>
        <p:spPr>
          <a:xfrm>
            <a:off x="4427984" y="4653136"/>
            <a:ext cx="3384550" cy="1200329"/>
          </a:xfrm>
          <a:prstGeom prst="rect">
            <a:avLst/>
          </a:prstGeom>
          <a:noFill/>
          <a:ln>
            <a:solidFill>
              <a:schemeClr val="tx1"/>
            </a:solidFill>
          </a:ln>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1800" u="none" strike="noStrike" kern="0" cap="none" spc="0" normalizeH="0" baseline="0" noProof="0" dirty="0">
                <a:ln>
                  <a:noFill/>
                </a:ln>
                <a:effectLst/>
                <a:uLnTx/>
                <a:uFillTx/>
                <a:latin typeface="+mn-lt"/>
              </a:rPr>
              <a:t>Conjunto de cargas que son independientes de los volúmenes de producción venta</a:t>
            </a:r>
          </a:p>
        </p:txBody>
      </p:sp>
    </p:spTree>
    <p:extLst>
      <p:ext uri="{BB962C8B-B14F-4D97-AF65-F5344CB8AC3E}">
        <p14:creationId xmlns:p14="http://schemas.microsoft.com/office/powerpoint/2010/main" val="404187074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7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75">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P spid="7" grpId="0" animBg="1"/>
      <p:bldP spid="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OTROS INDICADORES</a:t>
            </a:r>
          </a:p>
          <a:p>
            <a:pPr algn="just" eaLnBrk="1" hangingPunct="1">
              <a:defRPr/>
            </a:pPr>
            <a:endParaRPr lang="es-ES" altLang="es-ES" sz="1800" u="sng" dirty="0"/>
          </a:p>
          <a:p>
            <a:pPr algn="just" eaLnBrk="1" hangingPunct="1">
              <a:defRPr/>
            </a:pPr>
            <a:r>
              <a:rPr lang="es-ES" altLang="es-ES" sz="1800" u="sng" dirty="0"/>
              <a:t>ÍNDICE DE EFICIENCIA COMERCIAL </a:t>
            </a:r>
          </a:p>
          <a:p>
            <a:pPr algn="just" eaLnBrk="1" hangingPunct="1">
              <a:defRPr/>
            </a:pPr>
            <a:br>
              <a:rPr lang="es-ES" altLang="es-ES" sz="1800" dirty="0"/>
            </a:br>
            <a:br>
              <a:rPr lang="es-ES" altLang="es-ES" sz="1800" dirty="0"/>
            </a:br>
            <a:r>
              <a:rPr lang="es-ES" altLang="es-ES" sz="1800" dirty="0"/>
              <a:t>Indica la proporción de ingresos por ventas que generan los beneficios, es decir, el volumen en el que se pueden reducir los ingresos sin obtener pérdidas</a:t>
            </a:r>
          </a:p>
          <a:p>
            <a:pPr algn="just" eaLnBrk="1" hangingPunct="1">
              <a:defRPr/>
            </a:pPr>
            <a:endParaRPr lang="es-ES" altLang="es-ES" sz="1800" dirty="0"/>
          </a:p>
          <a:p>
            <a:pPr algn="just" eaLnBrk="1" hangingPunct="1">
              <a:defRPr/>
            </a:pPr>
            <a:endParaRPr lang="es-ES" altLang="es-ES" sz="1800" dirty="0"/>
          </a:p>
          <a:p>
            <a:pPr algn="just" eaLnBrk="1" hangingPunct="1">
              <a:defRPr/>
            </a:pPr>
            <a:br>
              <a:rPr lang="es-ES" altLang="es-ES" sz="1800" dirty="0"/>
            </a:br>
            <a:br>
              <a:rPr lang="es-ES" altLang="es-ES" sz="1800" dirty="0"/>
            </a:br>
            <a:endParaRPr lang="es-ES" altLang="es-ES" sz="1800" dirty="0"/>
          </a:p>
          <a:p>
            <a:pPr algn="just" eaLnBrk="1" hangingPunct="1">
              <a:defRPr/>
            </a:pPr>
            <a:br>
              <a:rPr lang="es-ES" altLang="es-ES" sz="1800" dirty="0"/>
            </a:br>
            <a:endParaRPr lang="es-ES" altLang="es-ES" sz="1800" dirty="0"/>
          </a:p>
        </p:txBody>
      </p:sp>
      <p:sp>
        <p:nvSpPr>
          <p:cNvPr id="13" name="5 CuadroTexto">
            <a:extLst>
              <a:ext uri="{FF2B5EF4-FFF2-40B4-BE49-F238E27FC236}">
                <a16:creationId xmlns:a16="http://schemas.microsoft.com/office/drawing/2014/main" id="{7ADCF639-2653-43E1-AA19-DFE4AB2E85D0}"/>
              </a:ext>
            </a:extLst>
          </p:cNvPr>
          <p:cNvSpPr txBox="1">
            <a:spLocks noChangeArrowheads="1"/>
          </p:cNvSpPr>
          <p:nvPr/>
        </p:nvSpPr>
        <p:spPr bwMode="auto">
          <a:xfrm>
            <a:off x="1919288" y="3800475"/>
            <a:ext cx="936625" cy="369332"/>
          </a:xfrm>
          <a:prstGeom prst="rect">
            <a:avLst/>
          </a:prstGeom>
          <a:noFill/>
          <a:ln w="9525">
            <a:noFill/>
            <a:miter lim="800000"/>
            <a:headEnd/>
            <a:tailEnd/>
          </a:ln>
        </p:spPr>
        <p:txBody>
          <a:bodyPr>
            <a:spAutoFit/>
          </a:bodyPr>
          <a:lstStyle/>
          <a:p>
            <a:pPr algn="ctr"/>
            <a:r>
              <a:rPr lang="es-ES" dirty="0">
                <a:latin typeface="+mn-lt"/>
                <a:cs typeface="Arial" panose="020B0604020202020204" pitchFamily="34" charset="0"/>
              </a:rPr>
              <a:t>IEC =</a:t>
            </a:r>
          </a:p>
        </p:txBody>
      </p:sp>
      <p:sp>
        <p:nvSpPr>
          <p:cNvPr id="14" name="6 CuadroTexto">
            <a:extLst>
              <a:ext uri="{FF2B5EF4-FFF2-40B4-BE49-F238E27FC236}">
                <a16:creationId xmlns:a16="http://schemas.microsoft.com/office/drawing/2014/main" id="{563C6B08-D389-42E3-BB8C-F07FC2F3B044}"/>
              </a:ext>
            </a:extLst>
          </p:cNvPr>
          <p:cNvSpPr txBox="1">
            <a:spLocks noChangeArrowheads="1"/>
          </p:cNvSpPr>
          <p:nvPr/>
        </p:nvSpPr>
        <p:spPr bwMode="auto">
          <a:xfrm>
            <a:off x="2724150" y="3679825"/>
            <a:ext cx="4511675" cy="369332"/>
          </a:xfrm>
          <a:prstGeom prst="rect">
            <a:avLst/>
          </a:prstGeom>
          <a:noFill/>
          <a:ln w="9525">
            <a:noFill/>
            <a:miter lim="800000"/>
            <a:headEnd/>
            <a:tailEnd/>
          </a:ln>
        </p:spPr>
        <p:txBody>
          <a:bodyPr>
            <a:spAutoFit/>
          </a:bodyPr>
          <a:lstStyle/>
          <a:p>
            <a:pPr algn="ctr"/>
            <a:r>
              <a:rPr lang="es-ES" dirty="0">
                <a:latin typeface="+mn-lt"/>
                <a:cs typeface="Arial" panose="020B0604020202020204" pitchFamily="34" charset="0"/>
              </a:rPr>
              <a:t>Cifra de ventas – Punto Muerto</a:t>
            </a:r>
          </a:p>
        </p:txBody>
      </p:sp>
      <p:sp>
        <p:nvSpPr>
          <p:cNvPr id="15" name="7 CuadroTexto">
            <a:extLst>
              <a:ext uri="{FF2B5EF4-FFF2-40B4-BE49-F238E27FC236}">
                <a16:creationId xmlns:a16="http://schemas.microsoft.com/office/drawing/2014/main" id="{5142960A-8F36-4244-BBC5-3D7055487657}"/>
              </a:ext>
            </a:extLst>
          </p:cNvPr>
          <p:cNvSpPr txBox="1">
            <a:spLocks noChangeArrowheads="1"/>
          </p:cNvSpPr>
          <p:nvPr/>
        </p:nvSpPr>
        <p:spPr bwMode="auto">
          <a:xfrm>
            <a:off x="3546475" y="4076700"/>
            <a:ext cx="2867025" cy="369332"/>
          </a:xfrm>
          <a:prstGeom prst="rect">
            <a:avLst/>
          </a:prstGeom>
          <a:noFill/>
          <a:ln w="9525">
            <a:noFill/>
            <a:miter lim="800000"/>
            <a:headEnd/>
            <a:tailEnd/>
          </a:ln>
        </p:spPr>
        <p:txBody>
          <a:bodyPr>
            <a:spAutoFit/>
          </a:bodyPr>
          <a:lstStyle/>
          <a:p>
            <a:pPr algn="ctr"/>
            <a:r>
              <a:rPr lang="es-ES" dirty="0">
                <a:latin typeface="+mn-lt"/>
                <a:cs typeface="Arial" panose="020B0604020202020204" pitchFamily="34" charset="0"/>
              </a:rPr>
              <a:t>Cifra de ventas</a:t>
            </a:r>
          </a:p>
        </p:txBody>
      </p:sp>
      <p:cxnSp>
        <p:nvCxnSpPr>
          <p:cNvPr id="16" name="8 Conector recto">
            <a:extLst>
              <a:ext uri="{FF2B5EF4-FFF2-40B4-BE49-F238E27FC236}">
                <a16:creationId xmlns:a16="http://schemas.microsoft.com/office/drawing/2014/main" id="{4AE36744-F5E6-48B8-A389-C60A637EBBD5}"/>
              </a:ext>
            </a:extLst>
          </p:cNvPr>
          <p:cNvCxnSpPr/>
          <p:nvPr/>
        </p:nvCxnSpPr>
        <p:spPr>
          <a:xfrm>
            <a:off x="2724150" y="4076700"/>
            <a:ext cx="4511675" cy="0"/>
          </a:xfrm>
          <a:prstGeom prst="line">
            <a:avLst/>
          </a:prstGeom>
          <a:ln>
            <a:solidFill>
              <a:schemeClr val="tx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0291289"/>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CONCEPTO DE ACTIVIDAD Y SU RELACIÓN CON LOS COSTES VARIABLES</a:t>
            </a:r>
          </a:p>
          <a:p>
            <a:pPr algn="just" eaLnBrk="1" hangingPunct="1">
              <a:defRPr/>
            </a:pPr>
            <a:endParaRPr lang="es-ES" altLang="es-ES" sz="1800" b="1" dirty="0"/>
          </a:p>
          <a:p>
            <a:pPr algn="just" eaLnBrk="1" hangingPunct="1">
              <a:defRPr/>
            </a:pPr>
            <a:r>
              <a:rPr lang="es-ES" altLang="es-ES" sz="1800" dirty="0"/>
              <a:t>ACTIVIDAD: Condiciones que se tienen que producir en una organización en cada uno de los ciclos de explotación para que se produzca un determinado volumen de negocio (que pueden o no coincidir con el óptimo)</a:t>
            </a:r>
          </a:p>
          <a:p>
            <a:pPr algn="just" eaLnBrk="1" hangingPunct="1">
              <a:defRPr/>
            </a:pPr>
            <a:br>
              <a:rPr lang="es-ES" altLang="es-ES" sz="1800" dirty="0"/>
            </a:br>
            <a:r>
              <a:rPr lang="es-ES" altLang="es-ES" sz="1800" dirty="0"/>
              <a:t>Características de la ACTIVIDAD:</a:t>
            </a:r>
          </a:p>
          <a:p>
            <a:pPr marL="285750" indent="-285750" algn="just" eaLnBrk="1" hangingPunct="1">
              <a:buFont typeface="Arial" panose="020B0604020202020204" pitchFamily="34" charset="0"/>
              <a:buChar char="•"/>
              <a:defRPr/>
            </a:pPr>
            <a:r>
              <a:rPr lang="es-ES" altLang="es-ES" sz="1800" dirty="0"/>
              <a:t>Se desarrolla para cada ciclo de explotación y por tanto se clasifican en el Corto    Plazo</a:t>
            </a:r>
          </a:p>
          <a:p>
            <a:pPr marL="285750" indent="-285750" algn="just" eaLnBrk="1" hangingPunct="1">
              <a:buFont typeface="Arial" panose="020B0604020202020204" pitchFamily="34" charset="0"/>
              <a:buChar char="•"/>
              <a:defRPr/>
            </a:pPr>
            <a:r>
              <a:rPr lang="es-ES" altLang="es-ES" sz="1800" dirty="0"/>
              <a:t>Implica la aparición de los COSTES VARIABLES</a:t>
            </a:r>
          </a:p>
          <a:p>
            <a:pPr algn="just" eaLnBrk="1" hangingPunct="1">
              <a:defRPr/>
            </a:pPr>
            <a:br>
              <a:rPr lang="es-ES" altLang="es-ES" sz="1800" dirty="0"/>
            </a:br>
            <a:br>
              <a:rPr lang="es-ES" altLang="es-ES" sz="1800" dirty="0"/>
            </a:br>
            <a:br>
              <a:rPr lang="es-ES" altLang="es-ES" sz="1800" dirty="0"/>
            </a:br>
            <a:r>
              <a:rPr lang="es-ES" altLang="es-ES" sz="1800" dirty="0"/>
              <a:t>ACTIVIDAD</a:t>
            </a:r>
          </a:p>
        </p:txBody>
      </p:sp>
      <p:cxnSp>
        <p:nvCxnSpPr>
          <p:cNvPr id="10" name="6 Conector recto de flecha">
            <a:extLst>
              <a:ext uri="{FF2B5EF4-FFF2-40B4-BE49-F238E27FC236}">
                <a16:creationId xmlns:a16="http://schemas.microsoft.com/office/drawing/2014/main" id="{DC950E81-3260-442A-A63F-6E202DC1287F}"/>
              </a:ext>
            </a:extLst>
          </p:cNvPr>
          <p:cNvCxnSpPr/>
          <p:nvPr/>
        </p:nvCxnSpPr>
        <p:spPr>
          <a:xfrm>
            <a:off x="1537593" y="4904978"/>
            <a:ext cx="720725" cy="0"/>
          </a:xfrm>
          <a:prstGeom prst="straightConnector1">
            <a:avLst/>
          </a:prstGeom>
          <a:noFill/>
          <a:ln w="9525" cap="flat" cmpd="sng" algn="ctr">
            <a:solidFill>
              <a:schemeClr val="tx1"/>
            </a:solidFill>
            <a:prstDash val="solid"/>
            <a:tailEnd type="arrow"/>
          </a:ln>
          <a:effectLst/>
        </p:spPr>
      </p:cxnSp>
      <p:sp>
        <p:nvSpPr>
          <p:cNvPr id="11" name="7 CuadroTexto">
            <a:extLst>
              <a:ext uri="{FF2B5EF4-FFF2-40B4-BE49-F238E27FC236}">
                <a16:creationId xmlns:a16="http://schemas.microsoft.com/office/drawing/2014/main" id="{87EF2E04-CBE5-4612-BBB0-1753FB508A3F}"/>
              </a:ext>
            </a:extLst>
          </p:cNvPr>
          <p:cNvSpPr txBox="1">
            <a:spLocks noChangeArrowheads="1"/>
          </p:cNvSpPr>
          <p:nvPr/>
        </p:nvSpPr>
        <p:spPr bwMode="auto">
          <a:xfrm>
            <a:off x="2258318" y="4581128"/>
            <a:ext cx="1223962" cy="923925"/>
          </a:xfrm>
          <a:prstGeom prst="rect">
            <a:avLst/>
          </a:prstGeom>
          <a:noFill/>
          <a:ln w="9525">
            <a:solidFill>
              <a:schemeClr val="tx1"/>
            </a:solidFill>
            <a:miter lim="800000"/>
            <a:headEnd/>
            <a:tailEnd/>
          </a:ln>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1800" u="none" strike="noStrike" kern="0" cap="none" spc="0" normalizeH="0" baseline="0" noProof="0" dirty="0">
                <a:ln>
                  <a:noFill/>
                </a:ln>
                <a:effectLst/>
                <a:uLnTx/>
                <a:uFillTx/>
                <a:latin typeface="+mn-lt"/>
              </a:rPr>
              <a:t>Costes variables (CV)</a:t>
            </a:r>
          </a:p>
        </p:txBody>
      </p:sp>
      <p:cxnSp>
        <p:nvCxnSpPr>
          <p:cNvPr id="12" name="9 Conector recto de flecha">
            <a:extLst>
              <a:ext uri="{FF2B5EF4-FFF2-40B4-BE49-F238E27FC236}">
                <a16:creationId xmlns:a16="http://schemas.microsoft.com/office/drawing/2014/main" id="{4DADAA0D-590A-4B01-98F5-7C0E3A3F1A03}"/>
              </a:ext>
            </a:extLst>
          </p:cNvPr>
          <p:cNvCxnSpPr/>
          <p:nvPr/>
        </p:nvCxnSpPr>
        <p:spPr>
          <a:xfrm>
            <a:off x="3482280" y="4925615"/>
            <a:ext cx="657225" cy="0"/>
          </a:xfrm>
          <a:prstGeom prst="straightConnector1">
            <a:avLst/>
          </a:prstGeom>
          <a:noFill/>
          <a:ln w="9525" cap="flat" cmpd="sng" algn="ctr">
            <a:solidFill>
              <a:schemeClr val="tx1"/>
            </a:solidFill>
            <a:prstDash val="solid"/>
            <a:tailEnd type="arrow"/>
          </a:ln>
          <a:effectLst/>
        </p:spPr>
      </p:cxnSp>
      <p:sp>
        <p:nvSpPr>
          <p:cNvPr id="13" name="11 CuadroTexto">
            <a:extLst>
              <a:ext uri="{FF2B5EF4-FFF2-40B4-BE49-F238E27FC236}">
                <a16:creationId xmlns:a16="http://schemas.microsoft.com/office/drawing/2014/main" id="{DC60BAA5-1475-48BF-9293-C6703D0B7F4F}"/>
              </a:ext>
            </a:extLst>
          </p:cNvPr>
          <p:cNvSpPr txBox="1"/>
          <p:nvPr/>
        </p:nvSpPr>
        <p:spPr>
          <a:xfrm>
            <a:off x="4283968" y="4581128"/>
            <a:ext cx="3384550" cy="1200329"/>
          </a:xfrm>
          <a:prstGeom prst="rect">
            <a:avLst/>
          </a:prstGeom>
          <a:noFill/>
          <a:ln>
            <a:solidFill>
              <a:schemeClr val="tx1"/>
            </a:solidFill>
          </a:ln>
        </p:spPr>
        <p:txBody>
          <a:bodyPr>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s-ES" sz="1800" u="none" strike="noStrike" kern="0" cap="none" spc="0" normalizeH="0" baseline="0" noProof="0" dirty="0">
                <a:ln>
                  <a:noFill/>
                </a:ln>
                <a:effectLst/>
                <a:uLnTx/>
                <a:uFillTx/>
                <a:latin typeface="+mn-lt"/>
              </a:rPr>
              <a:t>Conjunto de cargas cuya cuantía depende de los volúmenes de producción y venta</a:t>
            </a:r>
          </a:p>
        </p:txBody>
      </p:sp>
    </p:spTree>
    <p:extLst>
      <p:ext uri="{BB962C8B-B14F-4D97-AF65-F5344CB8AC3E}">
        <p14:creationId xmlns:p14="http://schemas.microsoft.com/office/powerpoint/2010/main" val="9312097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75">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P spid="11"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CAPACIDAD # ACTIVIDAD</a:t>
            </a:r>
          </a:p>
          <a:p>
            <a:pPr algn="just" eaLnBrk="1" hangingPunct="1">
              <a:defRPr/>
            </a:pPr>
            <a:endParaRPr lang="es-ES" altLang="es-ES" sz="1800" dirty="0"/>
          </a:p>
          <a:p>
            <a:pPr algn="just" eaLnBrk="1" hangingPunct="1">
              <a:defRPr/>
            </a:pPr>
            <a:r>
              <a:rPr lang="es-ES" altLang="es-ES" sz="1800" dirty="0"/>
              <a:t>CAPACIDAD &gt; ACTIVIDAD	DESOCUPACIÓN</a:t>
            </a:r>
          </a:p>
          <a:p>
            <a:pPr algn="just" eaLnBrk="1" hangingPunct="1">
              <a:defRPr/>
            </a:pPr>
            <a:r>
              <a:rPr lang="es-ES" altLang="es-ES" sz="1800" dirty="0"/>
              <a:t>				COSTES FIJOS OCIOSOS. </a:t>
            </a:r>
          </a:p>
          <a:p>
            <a:pPr algn="just" eaLnBrk="1" hangingPunct="1">
              <a:defRPr/>
            </a:pPr>
            <a:r>
              <a:rPr lang="es-ES" altLang="es-ES" sz="1800" dirty="0"/>
              <a:t>				ACTIVIDAD/CAPACIDAD &lt;1   </a:t>
            </a:r>
          </a:p>
          <a:p>
            <a:pPr algn="just" eaLnBrk="1" hangingPunct="1">
              <a:defRPr/>
            </a:pPr>
            <a:r>
              <a:rPr lang="es-ES" altLang="es-ES" sz="1800" dirty="0"/>
              <a:t>				PÉRDIDAS POR COSTES OCIOSOS. </a:t>
            </a:r>
          </a:p>
          <a:p>
            <a:pPr algn="just" eaLnBrk="1" hangingPunct="1">
              <a:defRPr/>
            </a:pPr>
            <a:endParaRPr lang="es-ES" altLang="es-ES" sz="1800" dirty="0"/>
          </a:p>
          <a:p>
            <a:pPr algn="just" eaLnBrk="1" hangingPunct="1">
              <a:defRPr/>
            </a:pPr>
            <a:r>
              <a:rPr lang="es-ES" altLang="es-ES" sz="1800" dirty="0"/>
              <a:t>CAPACIDAD = ACTIVIDAD 	PLENA OCUPACIÓN</a:t>
            </a:r>
          </a:p>
          <a:p>
            <a:pPr algn="just" eaLnBrk="1" hangingPunct="1">
              <a:defRPr/>
            </a:pPr>
            <a:r>
              <a:rPr lang="es-ES" altLang="es-ES" sz="1800" dirty="0"/>
              <a:t>				ACTIVIDAD/CAPACIDAD = 1</a:t>
            </a:r>
          </a:p>
          <a:p>
            <a:pPr marL="3671888" indent="-3671888" algn="just" eaLnBrk="1" hangingPunct="1">
              <a:defRPr/>
            </a:pPr>
            <a:r>
              <a:rPr lang="es-ES" altLang="es-ES" sz="1800" dirty="0"/>
              <a:t>	APROVECHAMIENTO  ÓPTIMO DE LA ESTRUCTURA. </a:t>
            </a:r>
          </a:p>
          <a:p>
            <a:pPr marL="3671888" indent="-3671888" algn="just" eaLnBrk="1" hangingPunct="1">
              <a:defRPr/>
            </a:pPr>
            <a:endParaRPr lang="es-ES" altLang="es-ES" sz="1800" dirty="0"/>
          </a:p>
          <a:p>
            <a:pPr algn="just" eaLnBrk="1" hangingPunct="1">
              <a:defRPr/>
            </a:pPr>
            <a:r>
              <a:rPr lang="es-ES" altLang="es-ES" sz="1800" dirty="0"/>
              <a:t>CAPACIDAD &lt; ACTIVIDAD 	SOBRE OCUPACIÓN </a:t>
            </a:r>
          </a:p>
          <a:p>
            <a:pPr algn="just" eaLnBrk="1" hangingPunct="1">
              <a:defRPr/>
            </a:pPr>
            <a:r>
              <a:rPr lang="es-ES" altLang="es-ES" sz="1800" dirty="0"/>
              <a:t> 				ACTIVIDAD/CAPACIDAD &gt;1  </a:t>
            </a:r>
          </a:p>
          <a:p>
            <a:pPr marL="3671888" indent="-3671888" algn="just" eaLnBrk="1" hangingPunct="1">
              <a:defRPr/>
            </a:pPr>
            <a:r>
              <a:rPr lang="es-ES" altLang="es-ES" sz="1800" dirty="0"/>
              <a:t>	COSTES FIJOS APROVECHADOS AL MÁXIMO. </a:t>
            </a:r>
          </a:p>
          <a:p>
            <a:pPr algn="just" eaLnBrk="1" hangingPunct="1">
              <a:defRPr/>
            </a:pPr>
            <a:endParaRPr lang="es-ES" altLang="es-ES" sz="1800" b="1" dirty="0"/>
          </a:p>
        </p:txBody>
      </p:sp>
    </p:spTree>
    <p:extLst>
      <p:ext uri="{BB962C8B-B14F-4D97-AF65-F5344CB8AC3E}">
        <p14:creationId xmlns:p14="http://schemas.microsoft.com/office/powerpoint/2010/main" val="2401333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5">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5">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5">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5">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75">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75">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75">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075">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07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SISTEMA DE COSTES VARIABLES O DIRECT COSTING</a:t>
            </a:r>
          </a:p>
          <a:p>
            <a:pPr algn="just" eaLnBrk="1" hangingPunct="1">
              <a:defRPr/>
            </a:pPr>
            <a:r>
              <a:rPr lang="es-ES" altLang="es-ES" sz="1800" dirty="0"/>
              <a:t>La identificación de COSTES FIJOS Y VARIABLES y su vinculación con la CAPACIDAD y la ACTIVIDAD proporciona información para tomar decisiones a CORTO PLAZO</a:t>
            </a:r>
          </a:p>
          <a:p>
            <a:pPr algn="just" eaLnBrk="1" hangingPunct="1">
              <a:defRPr/>
            </a:pPr>
            <a:r>
              <a:rPr lang="es-ES" altLang="es-ES" sz="1800" dirty="0"/>
              <a:t>Tipos de decisiones a corto plazo que pueden adoptarse con este modelo:</a:t>
            </a:r>
          </a:p>
          <a:p>
            <a:pPr marL="719138" indent="-285750" algn="just" eaLnBrk="1" hangingPunct="1">
              <a:buFont typeface="Arial" panose="020B0604020202020204" pitchFamily="34" charset="0"/>
              <a:buChar char="•"/>
              <a:defRPr/>
            </a:pPr>
            <a:r>
              <a:rPr lang="es-ES" altLang="es-ES" sz="1800" dirty="0"/>
              <a:t>Ofertar productos o servicios a precios más bajos</a:t>
            </a:r>
          </a:p>
          <a:p>
            <a:pPr marL="719138" indent="-285750" algn="just" eaLnBrk="1" hangingPunct="1">
              <a:buFont typeface="Arial" panose="020B0604020202020204" pitchFamily="34" charset="0"/>
              <a:buChar char="•"/>
              <a:defRPr/>
            </a:pPr>
            <a:r>
              <a:rPr lang="es-ES" altLang="es-ES" sz="1800" dirty="0"/>
              <a:t>Introducir en el negocio principal nuevos productos o servicios </a:t>
            </a:r>
          </a:p>
          <a:p>
            <a:pPr marL="719138" indent="-285750" algn="just" eaLnBrk="1" hangingPunct="1">
              <a:buFont typeface="Arial" panose="020B0604020202020204" pitchFamily="34" charset="0"/>
              <a:buChar char="•"/>
              <a:defRPr/>
            </a:pPr>
            <a:r>
              <a:rPr lang="es-ES" altLang="es-ES" sz="1800" dirty="0"/>
              <a:t>Eliminar del ciclo de explotación productos o servicios no rentables</a:t>
            </a:r>
          </a:p>
          <a:p>
            <a:pPr marL="719138" indent="-285750" algn="just" eaLnBrk="1" hangingPunct="1">
              <a:buFont typeface="Arial" panose="020B0604020202020204" pitchFamily="34" charset="0"/>
              <a:buChar char="•"/>
              <a:defRPr/>
            </a:pPr>
            <a:r>
              <a:rPr lang="es-ES" altLang="es-ES" sz="1800" dirty="0"/>
              <a:t>Modificar los precios de los productos o servicios</a:t>
            </a:r>
          </a:p>
          <a:p>
            <a:pPr marL="719138" indent="-285750" algn="just" eaLnBrk="1" hangingPunct="1">
              <a:buFont typeface="Arial" panose="020B0604020202020204" pitchFamily="34" charset="0"/>
              <a:buChar char="•"/>
              <a:defRPr/>
            </a:pPr>
            <a:r>
              <a:rPr lang="es-ES" altLang="es-ES" sz="1800" dirty="0"/>
              <a:t>Aceptar o rechazar pedidos especiales</a:t>
            </a:r>
          </a:p>
          <a:p>
            <a:pPr marL="719138" indent="-285750" algn="just" eaLnBrk="1" hangingPunct="1">
              <a:buFont typeface="Arial" panose="020B0604020202020204" pitchFamily="34" charset="0"/>
              <a:buChar char="•"/>
              <a:defRPr/>
            </a:pPr>
            <a:r>
              <a:rPr lang="es-ES" altLang="es-ES" sz="1800" dirty="0"/>
              <a:t>Fabricar o subcontratar partes del proceso</a:t>
            </a:r>
          </a:p>
          <a:p>
            <a:pPr marL="719138" indent="-285750" algn="just" eaLnBrk="1" hangingPunct="1">
              <a:buFont typeface="Arial" panose="020B0604020202020204" pitchFamily="34" charset="0"/>
              <a:buChar char="•"/>
              <a:defRPr/>
            </a:pPr>
            <a:r>
              <a:rPr lang="es-ES" altLang="es-ES" sz="1800" dirty="0"/>
              <a:t>Ofertar productos intermedios o terminados</a:t>
            </a:r>
          </a:p>
          <a:p>
            <a:pPr marL="719138" indent="-285750" algn="just" eaLnBrk="1" hangingPunct="1">
              <a:buFont typeface="Arial" panose="020B0604020202020204" pitchFamily="34" charset="0"/>
              <a:buChar char="•"/>
              <a:defRPr/>
            </a:pPr>
            <a:r>
              <a:rPr lang="es-ES" altLang="es-ES" sz="1800" dirty="0"/>
              <a:t>Suprimir o potenciar líneas de productos</a:t>
            </a:r>
          </a:p>
          <a:p>
            <a:pPr marL="719138" indent="-285750" algn="just" eaLnBrk="1" hangingPunct="1">
              <a:buFont typeface="Arial" panose="020B0604020202020204" pitchFamily="34" charset="0"/>
              <a:buChar char="•"/>
              <a:defRPr/>
            </a:pPr>
            <a:r>
              <a:rPr lang="es-ES" altLang="es-ES" sz="1800" dirty="0"/>
              <a:t>Optimizar la combinación de productos</a:t>
            </a:r>
          </a:p>
          <a:p>
            <a:pPr algn="just" eaLnBrk="1" hangingPunct="1">
              <a:defRPr/>
            </a:pPr>
            <a:endParaRPr lang="es-ES" altLang="es-ES" sz="1800" dirty="0"/>
          </a:p>
        </p:txBody>
      </p:sp>
      <p:sp>
        <p:nvSpPr>
          <p:cNvPr id="9" name="5 CuadroTexto">
            <a:extLst>
              <a:ext uri="{FF2B5EF4-FFF2-40B4-BE49-F238E27FC236}">
                <a16:creationId xmlns:a16="http://schemas.microsoft.com/office/drawing/2014/main" id="{26AC51B2-72E9-4A77-B5A6-10209DF17F10}"/>
              </a:ext>
            </a:extLst>
          </p:cNvPr>
          <p:cNvSpPr txBox="1"/>
          <p:nvPr/>
        </p:nvSpPr>
        <p:spPr>
          <a:xfrm>
            <a:off x="321318" y="5745758"/>
            <a:ext cx="4100691" cy="923330"/>
          </a:xfrm>
          <a:prstGeom prst="rect">
            <a:avLst/>
          </a:prstGeom>
          <a:noFill/>
          <a:ln>
            <a:solidFill>
              <a:schemeClr val="tx1"/>
            </a:solidFill>
          </a:ln>
        </p:spPr>
        <p:txBody>
          <a:bodyPr wrap="square">
            <a:spAutoFit/>
          </a:bodyPr>
          <a:lstStyle/>
          <a:p>
            <a:pPr algn="ctr">
              <a:defRPr/>
            </a:pPr>
            <a:r>
              <a:rPr lang="es-ES" dirty="0">
                <a:latin typeface="+mn-lt"/>
              </a:rPr>
              <a:t>Los productos o servicios derivados del ciclo de explotación se valoran por los COSTES VARIABLES</a:t>
            </a:r>
          </a:p>
        </p:txBody>
      </p:sp>
      <p:sp>
        <p:nvSpPr>
          <p:cNvPr id="14" name="7 CuadroTexto">
            <a:extLst>
              <a:ext uri="{FF2B5EF4-FFF2-40B4-BE49-F238E27FC236}">
                <a16:creationId xmlns:a16="http://schemas.microsoft.com/office/drawing/2014/main" id="{439605A3-199D-4FE7-B4CB-8CB002657459}"/>
              </a:ext>
            </a:extLst>
          </p:cNvPr>
          <p:cNvSpPr txBox="1"/>
          <p:nvPr/>
        </p:nvSpPr>
        <p:spPr>
          <a:xfrm>
            <a:off x="4695888" y="5607258"/>
            <a:ext cx="4320479" cy="1200329"/>
          </a:xfrm>
          <a:prstGeom prst="rect">
            <a:avLst/>
          </a:prstGeom>
          <a:noFill/>
          <a:ln>
            <a:solidFill>
              <a:schemeClr val="tx1"/>
            </a:solidFill>
          </a:ln>
        </p:spPr>
        <p:txBody>
          <a:bodyPr wrap="square">
            <a:spAutoFit/>
          </a:bodyPr>
          <a:lstStyle/>
          <a:p>
            <a:pPr algn="ctr">
              <a:defRPr/>
            </a:pPr>
            <a:r>
              <a:rPr lang="es-ES" dirty="0">
                <a:latin typeface="+mn-lt"/>
              </a:rPr>
              <a:t>Los COSTES FIJOS son considerados como costes del período y deben ser recuperados por el BENEFICIO del ejercicio.</a:t>
            </a:r>
          </a:p>
        </p:txBody>
      </p:sp>
      <p:sp>
        <p:nvSpPr>
          <p:cNvPr id="2" name="CuadroTexto 1">
            <a:extLst>
              <a:ext uri="{FF2B5EF4-FFF2-40B4-BE49-F238E27FC236}">
                <a16:creationId xmlns:a16="http://schemas.microsoft.com/office/drawing/2014/main" id="{2929D578-C8E1-4C7D-B22C-4D26361B2899}"/>
              </a:ext>
            </a:extLst>
          </p:cNvPr>
          <p:cNvSpPr txBox="1"/>
          <p:nvPr/>
        </p:nvSpPr>
        <p:spPr>
          <a:xfrm>
            <a:off x="5724128" y="4221088"/>
            <a:ext cx="3024336" cy="369332"/>
          </a:xfrm>
          <a:prstGeom prst="rect">
            <a:avLst/>
          </a:prstGeom>
          <a:noFill/>
        </p:spPr>
        <p:txBody>
          <a:bodyPr wrap="square" rtlCol="0">
            <a:spAutoFit/>
          </a:bodyPr>
          <a:lstStyle/>
          <a:p>
            <a:pPr>
              <a:defRPr/>
            </a:pPr>
            <a:r>
              <a:rPr lang="es-ES" altLang="es-ES"/>
              <a:t>MODELO DE DIRECT COSTING</a:t>
            </a:r>
            <a:endParaRPr lang="es-ES" altLang="es-ES" dirty="0"/>
          </a:p>
        </p:txBody>
      </p:sp>
      <p:cxnSp>
        <p:nvCxnSpPr>
          <p:cNvPr id="4" name="Conector recto de flecha 3">
            <a:extLst>
              <a:ext uri="{FF2B5EF4-FFF2-40B4-BE49-F238E27FC236}">
                <a16:creationId xmlns:a16="http://schemas.microsoft.com/office/drawing/2014/main" id="{EE9292F0-AF43-4FE6-99E5-8372340F8697}"/>
              </a:ext>
            </a:extLst>
          </p:cNvPr>
          <p:cNvCxnSpPr/>
          <p:nvPr/>
        </p:nvCxnSpPr>
        <p:spPr>
          <a:xfrm flipH="1">
            <a:off x="4211960" y="4590420"/>
            <a:ext cx="3024336" cy="115533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 name="Conector recto de flecha 5">
            <a:extLst>
              <a:ext uri="{FF2B5EF4-FFF2-40B4-BE49-F238E27FC236}">
                <a16:creationId xmlns:a16="http://schemas.microsoft.com/office/drawing/2014/main" id="{47F003E0-397C-486B-9C79-CE74DF20F302}"/>
              </a:ext>
            </a:extLst>
          </p:cNvPr>
          <p:cNvCxnSpPr>
            <a:cxnSpLocks/>
          </p:cNvCxnSpPr>
          <p:nvPr/>
        </p:nvCxnSpPr>
        <p:spPr>
          <a:xfrm>
            <a:off x="7236296" y="4590420"/>
            <a:ext cx="648072" cy="101683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9026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7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7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75">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075">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075">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075">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075">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
                                        </p:tgtEl>
                                        <p:attrNameLst>
                                          <p:attrName>style.visibility</p:attrName>
                                        </p:attrNameLst>
                                      </p:cBhvr>
                                      <p:to>
                                        <p:strVal val="visible"/>
                                      </p:to>
                                    </p:set>
                                    <p:anim calcmode="lin" valueType="num">
                                      <p:cBhvr additive="base">
                                        <p:cTn id="51" dur="500" fill="hold"/>
                                        <p:tgtEl>
                                          <p:spTgt spid="2"/>
                                        </p:tgtEl>
                                        <p:attrNameLst>
                                          <p:attrName>ppt_x</p:attrName>
                                        </p:attrNameLst>
                                      </p:cBhvr>
                                      <p:tavLst>
                                        <p:tav tm="0">
                                          <p:val>
                                            <p:strVal val="#ppt_x"/>
                                          </p:val>
                                        </p:tav>
                                        <p:tav tm="100000">
                                          <p:val>
                                            <p:strVal val="#ppt_x"/>
                                          </p:val>
                                        </p:tav>
                                      </p:tavLst>
                                    </p:anim>
                                    <p:anim calcmode="lin" valueType="num">
                                      <p:cBhvr additive="base">
                                        <p:cTn id="5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fade">
                                      <p:cBhvr>
                                        <p:cTn id="57" dur="1000"/>
                                        <p:tgtEl>
                                          <p:spTgt spid="4"/>
                                        </p:tgtEl>
                                      </p:cBhvr>
                                    </p:animEffect>
                                    <p:anim calcmode="lin" valueType="num">
                                      <p:cBhvr>
                                        <p:cTn id="58" dur="1000" fill="hold"/>
                                        <p:tgtEl>
                                          <p:spTgt spid="4"/>
                                        </p:tgtEl>
                                        <p:attrNameLst>
                                          <p:attrName>ppt_x</p:attrName>
                                        </p:attrNameLst>
                                      </p:cBhvr>
                                      <p:tavLst>
                                        <p:tav tm="0">
                                          <p:val>
                                            <p:strVal val="#ppt_x"/>
                                          </p:val>
                                        </p:tav>
                                        <p:tav tm="100000">
                                          <p:val>
                                            <p:strVal val="#ppt_x"/>
                                          </p:val>
                                        </p:tav>
                                      </p:tavLst>
                                    </p:anim>
                                    <p:anim calcmode="lin" valueType="num">
                                      <p:cBhvr>
                                        <p:cTn id="59" dur="1000" fill="hold"/>
                                        <p:tgtEl>
                                          <p:spTgt spid="4"/>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0"/>
                                  </p:stCondLst>
                                  <p:childTnLst>
                                    <p:set>
                                      <p:cBhvr>
                                        <p:cTn id="61" dur="1" fill="hold">
                                          <p:stCondLst>
                                            <p:cond delay="0"/>
                                          </p:stCondLst>
                                        </p:cTn>
                                        <p:tgtEl>
                                          <p:spTgt spid="9"/>
                                        </p:tgtEl>
                                        <p:attrNameLst>
                                          <p:attrName>style.visibility</p:attrName>
                                        </p:attrNameLst>
                                      </p:cBhvr>
                                      <p:to>
                                        <p:strVal val="visible"/>
                                      </p:to>
                                    </p:set>
                                    <p:animEffect transition="in" filter="fade">
                                      <p:cBhvr>
                                        <p:cTn id="62" dur="1000"/>
                                        <p:tgtEl>
                                          <p:spTgt spid="9"/>
                                        </p:tgtEl>
                                      </p:cBhvr>
                                    </p:animEffect>
                                    <p:anim calcmode="lin" valueType="num">
                                      <p:cBhvr>
                                        <p:cTn id="63" dur="1000" fill="hold"/>
                                        <p:tgtEl>
                                          <p:spTgt spid="9"/>
                                        </p:tgtEl>
                                        <p:attrNameLst>
                                          <p:attrName>ppt_x</p:attrName>
                                        </p:attrNameLst>
                                      </p:cBhvr>
                                      <p:tavLst>
                                        <p:tav tm="0">
                                          <p:val>
                                            <p:strVal val="#ppt_x"/>
                                          </p:val>
                                        </p:tav>
                                        <p:tav tm="100000">
                                          <p:val>
                                            <p:strVal val="#ppt_x"/>
                                          </p:val>
                                        </p:tav>
                                      </p:tavLst>
                                    </p:anim>
                                    <p:anim calcmode="lin" valueType="num">
                                      <p:cBhvr>
                                        <p:cTn id="6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6"/>
                                        </p:tgtEl>
                                        <p:attrNameLst>
                                          <p:attrName>style.visibility</p:attrName>
                                        </p:attrNameLst>
                                      </p:cBhvr>
                                      <p:to>
                                        <p:strVal val="visible"/>
                                      </p:to>
                                    </p:set>
                                    <p:anim calcmode="lin" valueType="num">
                                      <p:cBhvr additive="base">
                                        <p:cTn id="69" dur="500" fill="hold"/>
                                        <p:tgtEl>
                                          <p:spTgt spid="6"/>
                                        </p:tgtEl>
                                        <p:attrNameLst>
                                          <p:attrName>ppt_x</p:attrName>
                                        </p:attrNameLst>
                                      </p:cBhvr>
                                      <p:tavLst>
                                        <p:tav tm="0">
                                          <p:val>
                                            <p:strVal val="#ppt_x"/>
                                          </p:val>
                                        </p:tav>
                                        <p:tav tm="100000">
                                          <p:val>
                                            <p:strVal val="#ppt_x"/>
                                          </p:val>
                                        </p:tav>
                                      </p:tavLst>
                                    </p:anim>
                                    <p:anim calcmode="lin" valueType="num">
                                      <p:cBhvr additive="base">
                                        <p:cTn id="70" dur="500" fill="hold"/>
                                        <p:tgtEl>
                                          <p:spTgt spid="6"/>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additive="base">
                                        <p:cTn id="73" dur="500" fill="hold"/>
                                        <p:tgtEl>
                                          <p:spTgt spid="14"/>
                                        </p:tgtEl>
                                        <p:attrNameLst>
                                          <p:attrName>ppt_x</p:attrName>
                                        </p:attrNameLst>
                                      </p:cBhvr>
                                      <p:tavLst>
                                        <p:tav tm="0">
                                          <p:val>
                                            <p:strVal val="#ppt_x"/>
                                          </p:val>
                                        </p:tav>
                                        <p:tav tm="100000">
                                          <p:val>
                                            <p:strVal val="#ppt_x"/>
                                          </p:val>
                                        </p:tav>
                                      </p:tavLst>
                                    </p:anim>
                                    <p:anim calcmode="lin" valueType="num">
                                      <p:cBhvr additive="base">
                                        <p:cTn id="7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P spid="9" grpId="0" animBg="1"/>
      <p:bldP spid="14" grpId="0" animBg="1"/>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SISTEMA DE COSTES VARIABLES O DIRECT COSTING </a:t>
            </a:r>
            <a:endParaRPr lang="es-ES" altLang="es-ES" sz="1800" dirty="0"/>
          </a:p>
          <a:p>
            <a:pPr algn="just" eaLnBrk="1" hangingPunct="1">
              <a:defRPr/>
            </a:pPr>
            <a:endParaRPr lang="es-ES" altLang="es-ES" sz="1800" dirty="0"/>
          </a:p>
          <a:p>
            <a:pPr algn="just" eaLnBrk="1" hangingPunct="1">
              <a:defRPr/>
            </a:pPr>
            <a:r>
              <a:rPr lang="es-ES" altLang="es-ES" sz="1800" dirty="0"/>
              <a:t>Pasos a seguir para el desarrollo del Modelo Direct Costing:</a:t>
            </a:r>
          </a:p>
          <a:p>
            <a:pPr algn="just" eaLnBrk="1" hangingPunct="1">
              <a:defRPr/>
            </a:pPr>
            <a:r>
              <a:rPr lang="es-ES" altLang="es-ES" sz="1800" dirty="0"/>
              <a:t>a) Identificar los costes fijos y variables del ejercicio</a:t>
            </a:r>
          </a:p>
          <a:p>
            <a:pPr algn="just" eaLnBrk="1" hangingPunct="1">
              <a:defRPr/>
            </a:pPr>
            <a:r>
              <a:rPr lang="es-ES" altLang="es-ES" sz="1800" dirty="0"/>
              <a:t>b) Calcular los costes variables de producción o servicio, también los de comercialización o distribución por línea de producto o servicio</a:t>
            </a:r>
          </a:p>
          <a:p>
            <a:pPr algn="just" eaLnBrk="1" hangingPunct="1">
              <a:defRPr/>
            </a:pPr>
            <a:r>
              <a:rPr lang="es-ES" altLang="es-ES" sz="1800" dirty="0"/>
              <a:t>c) Valorar el Margen de Contribución por línea de producto o servicio</a:t>
            </a:r>
          </a:p>
          <a:p>
            <a:pPr algn="just" eaLnBrk="1" hangingPunct="1">
              <a:defRPr/>
            </a:pPr>
            <a:r>
              <a:rPr lang="es-ES" altLang="es-ES" sz="1800" dirty="0"/>
              <a:t>d) Determinar el grado de repercusión de los costes fijos totales en los márgenes de contribución acumulados</a:t>
            </a:r>
          </a:p>
          <a:p>
            <a:pPr algn="just" eaLnBrk="1" hangingPunct="1">
              <a:defRPr/>
            </a:pPr>
            <a:r>
              <a:rPr lang="es-ES" altLang="es-ES" sz="1800" dirty="0"/>
              <a:t> </a:t>
            </a:r>
            <a:br>
              <a:rPr lang="es-ES" altLang="es-ES" sz="1800" dirty="0"/>
            </a:br>
            <a:br>
              <a:rPr lang="es-ES" altLang="es-ES" sz="1800" dirty="0"/>
            </a:br>
            <a:endParaRPr lang="es-ES" altLang="es-ES" sz="1800" dirty="0"/>
          </a:p>
        </p:txBody>
      </p:sp>
      <p:pic>
        <p:nvPicPr>
          <p:cNvPr id="2" name="Imagen 1">
            <a:extLst>
              <a:ext uri="{FF2B5EF4-FFF2-40B4-BE49-F238E27FC236}">
                <a16:creationId xmlns:a16="http://schemas.microsoft.com/office/drawing/2014/main" id="{F4C33829-8AD5-4506-8D2D-783BFEB79C9B}"/>
              </a:ext>
            </a:extLst>
          </p:cNvPr>
          <p:cNvPicPr>
            <a:picLocks noChangeAspect="1"/>
          </p:cNvPicPr>
          <p:nvPr/>
        </p:nvPicPr>
        <p:blipFill>
          <a:blip r:embed="rId3"/>
          <a:stretch>
            <a:fillRect/>
          </a:stretch>
        </p:blipFill>
        <p:spPr>
          <a:xfrm>
            <a:off x="755576" y="3933056"/>
            <a:ext cx="7169517" cy="2274005"/>
          </a:xfrm>
          <a:prstGeom prst="rect">
            <a:avLst/>
          </a:prstGeom>
          <a:noFill/>
          <a:ln>
            <a:noFill/>
          </a:ln>
        </p:spPr>
      </p:pic>
    </p:spTree>
    <p:extLst>
      <p:ext uri="{BB962C8B-B14F-4D97-AF65-F5344CB8AC3E}">
        <p14:creationId xmlns:p14="http://schemas.microsoft.com/office/powerpoint/2010/main" val="239815304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7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75">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COSTES RELEVANTES PARA LA TOMA DECISIONES</a:t>
            </a:r>
          </a:p>
          <a:p>
            <a:pPr algn="just" eaLnBrk="1" hangingPunct="1">
              <a:defRPr/>
            </a:pPr>
            <a:endParaRPr lang="es-ES" altLang="es-ES" sz="1800" b="1" dirty="0"/>
          </a:p>
          <a:p>
            <a:pPr algn="just" eaLnBrk="1" hangingPunct="1">
              <a:defRPr/>
            </a:pPr>
            <a:r>
              <a:rPr lang="es-ES" altLang="es-ES" sz="1800" dirty="0"/>
              <a:t>Por lo tanto, </a:t>
            </a:r>
            <a:r>
              <a:rPr lang="es-ES" altLang="es-ES" sz="1800" b="1" u="sng" dirty="0"/>
              <a:t>ante dos o más</a:t>
            </a:r>
            <a:r>
              <a:rPr lang="es-ES" altLang="es-ES" sz="1800" dirty="0"/>
              <a:t> alternativas de decisión, habrá que plantearse qué costes serán los mismos para todas la alternativas, y cuáles van a ser distintos en cada una de ella, y no engañarnos con los coste promedio.</a:t>
            </a:r>
          </a:p>
          <a:p>
            <a:pPr algn="just" eaLnBrk="1" hangingPunct="1">
              <a:defRPr/>
            </a:pPr>
            <a:r>
              <a:rPr lang="es-ES" altLang="es-ES" sz="1800" dirty="0"/>
              <a:t>Ante varias alternativas de decisión, denominaremos:</a:t>
            </a:r>
          </a:p>
          <a:p>
            <a:pPr marL="285750" indent="-285750" algn="just" eaLnBrk="1" hangingPunct="1">
              <a:buFont typeface="Arial" panose="020B0604020202020204" pitchFamily="34" charset="0"/>
              <a:buChar char="•"/>
              <a:defRPr/>
            </a:pPr>
            <a:r>
              <a:rPr lang="es-ES" altLang="es-ES" sz="1800" dirty="0"/>
              <a:t>Costes diferenciales o incrementales: costes que serán distintos para cada alternativa de decisión.</a:t>
            </a:r>
          </a:p>
          <a:p>
            <a:pPr marL="285750" indent="-285750" algn="just" eaLnBrk="1" hangingPunct="1">
              <a:buFont typeface="Arial" panose="020B0604020202020204" pitchFamily="34" charset="0"/>
              <a:buChar char="•"/>
              <a:defRPr/>
            </a:pPr>
            <a:r>
              <a:rPr lang="es-ES" altLang="es-ES" sz="1800" dirty="0"/>
              <a:t>Costes inalterados: costes en los que se va a incurrir en cualquier alternativa de decisión.</a:t>
            </a:r>
          </a:p>
          <a:p>
            <a:pPr algn="just" eaLnBrk="1" hangingPunct="1">
              <a:defRPr/>
            </a:pPr>
            <a:endParaRPr lang="es-ES" altLang="es-ES" sz="1800" dirty="0"/>
          </a:p>
          <a:p>
            <a:pPr algn="just" eaLnBrk="1" hangingPunct="1">
              <a:defRPr/>
            </a:pPr>
            <a:r>
              <a:rPr lang="es-ES" altLang="es-ES" sz="1800" dirty="0"/>
              <a:t>Ejemplo: la empresa ABC puede fabricar 1.000 Uds. de producto X o 2.000 del producto Y. El X lleva 1 hora de M.O.D (por unidad) y el Y media hora (por unidad). Coste 1 hora de M.O.D. 500 u.m. Coste MMPP para X 500 u.m. por unidad, para Y 750 u.m. por unidad. Todos los demás coste son fijos.</a:t>
            </a:r>
          </a:p>
          <a:p>
            <a:pPr algn="just" eaLnBrk="1" hangingPunct="1">
              <a:defRPr/>
            </a:pPr>
            <a:endParaRPr lang="es-ES" altLang="es-ES" sz="1800" dirty="0"/>
          </a:p>
          <a:p>
            <a:pPr algn="just" eaLnBrk="1" hangingPunct="1">
              <a:defRPr/>
            </a:pPr>
            <a:r>
              <a:rPr lang="es-ES" altLang="es-ES" sz="1800" dirty="0"/>
              <a:t>¿Cuáles de estos costes son inalterados y cuales diferenciales?</a:t>
            </a:r>
          </a:p>
          <a:p>
            <a:pPr algn="just" eaLnBrk="1" hangingPunct="1">
              <a:defRPr/>
            </a:pPr>
            <a:endParaRPr lang="es-ES" altLang="es-ES" sz="1800" dirty="0"/>
          </a:p>
          <a:p>
            <a:pPr algn="just" eaLnBrk="1" hangingPunct="1">
              <a:defRPr/>
            </a:pPr>
            <a:endParaRPr lang="es-ES" altLang="es-ES" sz="1800" dirty="0"/>
          </a:p>
        </p:txBody>
      </p:sp>
    </p:spTree>
    <p:extLst>
      <p:ext uri="{BB962C8B-B14F-4D97-AF65-F5344CB8AC3E}">
        <p14:creationId xmlns:p14="http://schemas.microsoft.com/office/powerpoint/2010/main" val="170842315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7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7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COSTES RELEVANTES PARA LA TOMA DECISIONES</a:t>
            </a:r>
          </a:p>
          <a:p>
            <a:pPr algn="just" eaLnBrk="1" hangingPunct="1">
              <a:defRPr/>
            </a:pPr>
            <a:r>
              <a:rPr lang="es-ES" altLang="es-ES" sz="1800" dirty="0"/>
              <a:t>El concepto de coste diferencial está relacionado con una decisión concreta, tomando una de las alternativas como referencia.</a:t>
            </a:r>
          </a:p>
          <a:p>
            <a:pPr algn="just" eaLnBrk="1" hangingPunct="1">
              <a:defRPr/>
            </a:pPr>
            <a:r>
              <a:rPr lang="es-ES" altLang="es-ES" sz="1800" dirty="0"/>
              <a:t>Los costes diferenciales no siempre son costes variables, aunque en algunas ocasiones los costes diferenciales van a coincidir con los costes variables (los que dependen del volumen de actividad) cuando la decisión a tomar sea el volumen de actividad.</a:t>
            </a:r>
          </a:p>
          <a:p>
            <a:pPr algn="just" eaLnBrk="1" hangingPunct="1">
              <a:defRPr/>
            </a:pPr>
            <a:r>
              <a:rPr lang="es-ES" altLang="es-ES" sz="1800" dirty="0"/>
              <a:t>Los costes diferenciales van a coincidir con los costes directos (los que se pueden identificar con el producto) cuando la decisión sea fabricar o no un determinado producto.</a:t>
            </a:r>
          </a:p>
          <a:p>
            <a:pPr algn="just" eaLnBrk="1" hangingPunct="1">
              <a:defRPr/>
            </a:pPr>
            <a:endParaRPr lang="es-ES" altLang="es-ES" sz="1800" dirty="0"/>
          </a:p>
          <a:p>
            <a:pPr algn="just" eaLnBrk="1" hangingPunct="1">
              <a:defRPr/>
            </a:pPr>
            <a:r>
              <a:rPr lang="es-ES" altLang="es-ES" sz="1800" dirty="0"/>
              <a:t>Los ingresos diferenciales de una alternativa determinada con respecto a una alternativa de referencia, son aquellos ingresos que serán distintos para cada alternativa de decisión.</a:t>
            </a:r>
          </a:p>
          <a:p>
            <a:pPr algn="just" eaLnBrk="1" hangingPunct="1">
              <a:defRPr/>
            </a:pPr>
            <a:r>
              <a:rPr lang="es-ES" altLang="es-ES" sz="1800" dirty="0"/>
              <a:t>El beneficio diferencial de una alternativa será la diferencia entre los ingresos diferenciales y los costes diferenciales de la misma.</a:t>
            </a:r>
          </a:p>
          <a:p>
            <a:pPr algn="just" eaLnBrk="1" hangingPunct="1">
              <a:defRPr/>
            </a:pPr>
            <a:r>
              <a:rPr lang="es-ES" altLang="es-ES" sz="1800" dirty="0"/>
              <a:t>Que una alternativa tenga beneficio diferencial positivo respecto a otra, no significa que el beneficio total de la empresa sea también positivo.</a:t>
            </a:r>
          </a:p>
          <a:p>
            <a:pPr algn="just" eaLnBrk="1" hangingPunct="1">
              <a:defRPr/>
            </a:pPr>
            <a:endParaRPr lang="es-ES" altLang="es-ES" sz="1800" b="1" dirty="0"/>
          </a:p>
          <a:p>
            <a:pPr algn="just" eaLnBrk="1" hangingPunct="1">
              <a:defRPr/>
            </a:pPr>
            <a:endParaRPr lang="es-ES" altLang="es-ES" sz="1800" dirty="0"/>
          </a:p>
        </p:txBody>
      </p:sp>
    </p:spTree>
    <p:extLst>
      <p:ext uri="{BB962C8B-B14F-4D97-AF65-F5344CB8AC3E}">
        <p14:creationId xmlns:p14="http://schemas.microsoft.com/office/powerpoint/2010/main" val="335092149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7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7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F585B3A-5FE4-4070-A4B7-ACD3107A9C3B}"/>
              </a:ext>
            </a:extLst>
          </p:cNvPr>
          <p:cNvSpPr>
            <a:spLocks noGrp="1" noChangeArrowheads="1"/>
          </p:cNvSpPr>
          <p:nvPr>
            <p:ph type="ctrTitle"/>
          </p:nvPr>
        </p:nvSpPr>
        <p:spPr>
          <a:xfrm>
            <a:off x="107950" y="188912"/>
            <a:ext cx="8928100" cy="431801"/>
          </a:xfrm>
          <a:noFill/>
          <a:ln w="25400">
            <a:solidFill>
              <a:schemeClr val="tx1"/>
            </a:solidFill>
            <a:miter lim="800000"/>
            <a:headEnd/>
            <a:tailEnd/>
          </a:ln>
        </p:spPr>
        <p:txBody>
          <a:bodyPr/>
          <a:lstStyle/>
          <a:p>
            <a:r>
              <a:rPr lang="es-ES" altLang="es-ES" sz="1800" dirty="0"/>
              <a:t>Sistema de costes variables y su utilidad para el análisis de decisiones a corto plazo</a:t>
            </a:r>
          </a:p>
        </p:txBody>
      </p:sp>
      <p:sp>
        <p:nvSpPr>
          <p:cNvPr id="3075" name="Rectangle 3">
            <a:extLst>
              <a:ext uri="{FF2B5EF4-FFF2-40B4-BE49-F238E27FC236}">
                <a16:creationId xmlns:a16="http://schemas.microsoft.com/office/drawing/2014/main" id="{882E2394-6924-42B6-B99E-0F804F2FA3D7}"/>
              </a:ext>
            </a:extLst>
          </p:cNvPr>
          <p:cNvSpPr>
            <a:spLocks noGrp="1" noChangeArrowheads="1"/>
          </p:cNvSpPr>
          <p:nvPr>
            <p:ph type="subTitle" idx="1"/>
          </p:nvPr>
        </p:nvSpPr>
        <p:spPr>
          <a:xfrm>
            <a:off x="107950" y="836613"/>
            <a:ext cx="8784529" cy="5832475"/>
          </a:xfrm>
          <a:ln w="25400">
            <a:solidFill>
              <a:schemeClr val="bg1"/>
            </a:solidFill>
            <a:miter lim="800000"/>
            <a:headEnd/>
            <a:tailEnd/>
          </a:ln>
        </p:spPr>
        <p:txBody>
          <a:bodyPr/>
          <a:lstStyle/>
          <a:p>
            <a:pPr algn="just" eaLnBrk="1" hangingPunct="1">
              <a:defRPr/>
            </a:pPr>
            <a:r>
              <a:rPr lang="es-ES" altLang="es-ES" sz="1800" b="1" dirty="0"/>
              <a:t>COSTES RELEVANTES PARA LA TOMA DECISIONES</a:t>
            </a:r>
          </a:p>
          <a:p>
            <a:pPr algn="just" eaLnBrk="1" hangingPunct="1">
              <a:defRPr/>
            </a:pPr>
            <a:endParaRPr lang="es-ES" altLang="es-ES" sz="1800" b="1" dirty="0"/>
          </a:p>
          <a:p>
            <a:pPr algn="just" eaLnBrk="1" hangingPunct="1">
              <a:defRPr/>
            </a:pPr>
            <a:r>
              <a:rPr lang="es-ES" altLang="es-ES" sz="1800" dirty="0"/>
              <a:t>Ejemplo: con los mismos datos del ejemplo anterior, si el precio de venta de X es de 2.000 u.m./ud. y el de Y es de 2.500 u.m./ud..</a:t>
            </a:r>
          </a:p>
          <a:p>
            <a:pPr algn="just" eaLnBrk="1" hangingPunct="1">
              <a:defRPr/>
            </a:pPr>
            <a:r>
              <a:rPr lang="es-ES" altLang="es-ES" sz="1800" dirty="0"/>
              <a:t>Calcula los ingresos diferenciales y los inalterados.</a:t>
            </a:r>
          </a:p>
          <a:p>
            <a:pPr algn="just" eaLnBrk="1" hangingPunct="1">
              <a:defRPr/>
            </a:pPr>
            <a:r>
              <a:rPr lang="es-ES" altLang="es-ES" sz="1800" dirty="0"/>
              <a:t>Calcula el beneficio diferencial.</a:t>
            </a:r>
          </a:p>
          <a:p>
            <a:pPr algn="just" eaLnBrk="1" hangingPunct="1">
              <a:defRPr/>
            </a:pPr>
            <a:endParaRPr lang="es-ES" altLang="es-ES" sz="1800" dirty="0"/>
          </a:p>
        </p:txBody>
      </p:sp>
    </p:spTree>
    <p:extLst>
      <p:ext uri="{BB962C8B-B14F-4D97-AF65-F5344CB8AC3E}">
        <p14:creationId xmlns:p14="http://schemas.microsoft.com/office/powerpoint/2010/main" val="21419466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5">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Thermal</Template>
  <TotalTime>644</TotalTime>
  <Words>1880</Words>
  <Application>Microsoft Office PowerPoint</Application>
  <PresentationFormat>Presentación en pantalla (4:3)</PresentationFormat>
  <Paragraphs>261</Paragraphs>
  <Slides>20</Slides>
  <Notes>19</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20</vt:i4>
      </vt:variant>
    </vt:vector>
  </HeadingPairs>
  <TitlesOfParts>
    <vt:vector size="25" baseType="lpstr">
      <vt:lpstr>Arial</vt:lpstr>
      <vt:lpstr>Arial Narrow</vt:lpstr>
      <vt:lpstr>Calibri</vt:lpstr>
      <vt:lpstr>Times New Roman</vt:lpstr>
      <vt:lpstr>Diseño predeterminado</vt:lpstr>
      <vt:lpstr>Contabilidad de Gestión</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lpstr>Sistema de costes variables y su utilidad para el análisis de decisiones a corto plazo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FACULTAD DE INFORMÁTICA    TEMA 2: DECISIONES DE INVERSIÓN Y FINANCIACIÓN                DEPARTAMENTO DE ECONOMÍA FINANCIERA Y CONTABILIDAD II GESTIÓN EMPRESARIAL MANUELA CAÑIZARES ESPADA  CURSO ACADÉMICO 2015_2016</dc:title>
  <dc:creator>Manoli</dc:creator>
  <cp:lastModifiedBy>Rosalia</cp:lastModifiedBy>
  <cp:revision>93</cp:revision>
  <dcterms:created xsi:type="dcterms:W3CDTF">2015-10-14T07:47:52Z</dcterms:created>
  <dcterms:modified xsi:type="dcterms:W3CDTF">2018-02-25T17:21:03Z</dcterms:modified>
</cp:coreProperties>
</file>